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6" r:id="rId2"/>
  </p:sldMasterIdLst>
  <p:notesMasterIdLst>
    <p:notesMasterId r:id="rId53"/>
  </p:notesMasterIdLst>
  <p:sldIdLst>
    <p:sldId id="256" r:id="rId3"/>
    <p:sldId id="261" r:id="rId4"/>
    <p:sldId id="260" r:id="rId5"/>
    <p:sldId id="1645" r:id="rId6"/>
    <p:sldId id="263" r:id="rId7"/>
    <p:sldId id="259" r:id="rId8"/>
    <p:sldId id="264" r:id="rId9"/>
    <p:sldId id="265" r:id="rId10"/>
    <p:sldId id="266" r:id="rId11"/>
    <p:sldId id="267" r:id="rId12"/>
    <p:sldId id="1621" r:id="rId13"/>
    <p:sldId id="1622" r:id="rId14"/>
    <p:sldId id="1623" r:id="rId15"/>
    <p:sldId id="1624" r:id="rId16"/>
    <p:sldId id="1626" r:id="rId17"/>
    <p:sldId id="1627" r:id="rId18"/>
    <p:sldId id="1628" r:id="rId19"/>
    <p:sldId id="1629" r:id="rId20"/>
    <p:sldId id="1630" r:id="rId21"/>
    <p:sldId id="1631" r:id="rId22"/>
    <p:sldId id="1632" r:id="rId23"/>
    <p:sldId id="1633" r:id="rId24"/>
    <p:sldId id="1634" r:id="rId25"/>
    <p:sldId id="1635" r:id="rId26"/>
    <p:sldId id="1637" r:id="rId27"/>
    <p:sldId id="1636" r:id="rId28"/>
    <p:sldId id="1638" r:id="rId29"/>
    <p:sldId id="1639" r:id="rId30"/>
    <p:sldId id="1640" r:id="rId31"/>
    <p:sldId id="1641" r:id="rId32"/>
    <p:sldId id="276" r:id="rId33"/>
    <p:sldId id="1455" r:id="rId34"/>
    <p:sldId id="1642" r:id="rId35"/>
    <p:sldId id="1643" r:id="rId36"/>
    <p:sldId id="1644" r:id="rId37"/>
    <p:sldId id="348" r:id="rId38"/>
    <p:sldId id="1646" r:id="rId39"/>
    <p:sldId id="407" r:id="rId40"/>
    <p:sldId id="423" r:id="rId41"/>
    <p:sldId id="365" r:id="rId42"/>
    <p:sldId id="411" r:id="rId43"/>
    <p:sldId id="366" r:id="rId44"/>
    <p:sldId id="420" r:id="rId45"/>
    <p:sldId id="421" r:id="rId46"/>
    <p:sldId id="386" r:id="rId47"/>
    <p:sldId id="371" r:id="rId48"/>
    <p:sldId id="401" r:id="rId49"/>
    <p:sldId id="306" r:id="rId50"/>
    <p:sldId id="1647" r:id="rId51"/>
    <p:sldId id="258" r:id="rId52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A5A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0"/>
    <p:restoredTop sz="83371"/>
  </p:normalViewPr>
  <p:slideViewPr>
    <p:cSldViewPr snapToGrid="0" snapToObjects="1">
      <p:cViewPr varScale="1">
        <p:scale>
          <a:sx n="137" d="100"/>
          <a:sy n="137" d="100"/>
        </p:scale>
        <p:origin x="230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72E10-4BDE-9345-AA10-F3DEB608CC00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71B57-3B6A-7D41-9BA0-04F6AACC5B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719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aws/new-for-aws-lambda-container-image-support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ws.amazon.com/blogs/aws/new-for-aws-lambda-functions-with-up-to-10-gb-of-memory-and-6-vcpus/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4296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072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8855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3671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左侧部分是输入源，</a:t>
            </a:r>
            <a:r>
              <a:rPr kumimoji="1" lang="en-US" altLang="zh-CN" dirty="0"/>
              <a:t>Lambda</a:t>
            </a:r>
            <a:r>
              <a:rPr kumimoji="1" lang="zh-CN" altLang="en-US" dirty="0"/>
              <a:t>提供三种，分别是</a:t>
            </a:r>
            <a:r>
              <a:rPr kumimoji="1" lang="en-US" altLang="zh-CN" dirty="0"/>
              <a:t>Event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Mapping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Sync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Async</a:t>
            </a:r>
            <a:r>
              <a:rPr kumimoji="1" lang="zh-CN" altLang="en-US" dirty="0"/>
              <a:t>。后面还会详细介绍，这里就不展开叙述了。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997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370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7068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497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15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4634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041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在高吞吐量下不会产生大量等待时间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Lambda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突发限制内有可变需求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6639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0642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刚刚说的都是</a:t>
            </a:r>
            <a:r>
              <a:rPr kumimoji="1" lang="en-US" altLang="zh-CN" dirty="0"/>
              <a:t>Lambda</a:t>
            </a:r>
            <a:r>
              <a:rPr kumimoji="1" lang="zh-CN" altLang="en-US" dirty="0"/>
              <a:t>的功能，很多客户也会非常关注费用，我们一起看一下费用是什么样的？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226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如何减少</a:t>
            </a:r>
            <a:r>
              <a:rPr kumimoji="1" lang="en-US" altLang="zh-CN" dirty="0"/>
              <a:t>Lambda</a:t>
            </a:r>
            <a:r>
              <a:rPr kumimoji="1" lang="zh-CN" altLang="en-US" dirty="0"/>
              <a:t>的运行时间以更好的节省成本呢？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450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5565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4266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7700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AWS</a:t>
            </a:r>
            <a:r>
              <a:rPr kumimoji="1" lang="zh-CN" altLang="en-US" dirty="0"/>
              <a:t>提供的</a:t>
            </a:r>
            <a:r>
              <a:rPr kumimoji="1" lang="en-US" altLang="zh-CN" dirty="0"/>
              <a:t>Lambda</a:t>
            </a:r>
            <a:r>
              <a:rPr kumimoji="1" lang="zh-CN" altLang="en-US" dirty="0"/>
              <a:t>函数编程语言</a:t>
            </a:r>
            <a:r>
              <a:rPr kumimoji="1" lang="en-US" altLang="zh-CN" dirty="0"/>
              <a:t>Package</a:t>
            </a:r>
            <a:r>
              <a:rPr kumimoji="1" lang="zh-CN" altLang="en-US" dirty="0"/>
              <a:t>不足以满足需求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407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Lambda</a:t>
            </a:r>
            <a:r>
              <a:rPr kumimoji="1" lang="zh-CN" altLang="en-US" dirty="0"/>
              <a:t>函数除了可以通过日志和监控指标进行</a:t>
            </a:r>
            <a:r>
              <a:rPr kumimoji="1" lang="en-US" altLang="zh-CN" dirty="0"/>
              <a:t>Lambda</a:t>
            </a:r>
            <a:r>
              <a:rPr kumimoji="1" lang="zh-CN" altLang="en-US" dirty="0"/>
              <a:t>函数的排错，如果是因为输入源本身的问题导致函数无法执行，要怎么办呢？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8087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刚刚介绍了这么多的</a:t>
            </a:r>
            <a:r>
              <a:rPr kumimoji="1" lang="en-US" altLang="zh-CN" dirty="0"/>
              <a:t>Lambda</a:t>
            </a:r>
            <a:r>
              <a:rPr kumimoji="1" lang="zh-CN" altLang="en-US" dirty="0"/>
              <a:t>的功能和费用，我们接下来看一个具体的案例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4804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单体应用扩展带来资源浪费 </a:t>
            </a:r>
            <a:r>
              <a:rPr lang="en-US" altLang="zh-CN" dirty="0"/>
              <a:t>2.</a:t>
            </a:r>
            <a:r>
              <a:rPr lang="zh-CN" altLang="en-US" dirty="0"/>
              <a:t> 单体应用内的组件不好进行排错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C49A7-C692-8746-8A2A-873AAE7FEB72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74030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9659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7360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10 GB container image support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10 GB function memory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and now 10 GB of ephemeral function storage, customers can bring larger files to /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which makes it easier to run data intensive workloads.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3526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400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108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4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Fargate is not a binary decision; some application you will  need kernel-level access, for those use EC2/MNGs/etc.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48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20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583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9250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43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3994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Clarify Dev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41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Implementing </a:t>
            </a:r>
            <a:r>
              <a:rPr lang="en-US" sz="192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Microserviceson</a:t>
            </a:r>
            <a:r>
              <a:rPr lang="en-US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 AWS White Paper</a:t>
            </a:r>
            <a:endParaRPr lang="en-US" dirty="0"/>
          </a:p>
          <a:p>
            <a:r>
              <a:rPr lang="en-US" dirty="0"/>
              <a:t>https://d0.awsstatic.com/whitepapers/microservices-on-aws.pdf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7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3564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027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因此 </a:t>
            </a:r>
            <a:r>
              <a:rPr kumimoji="1" lang="en-US" altLang="zh-CN" dirty="0"/>
              <a:t>Firecracker </a:t>
            </a:r>
            <a:r>
              <a:rPr kumimoji="1" lang="zh-CN" altLang="en-US" dirty="0"/>
              <a:t>目前已经能提供小于</a:t>
            </a:r>
            <a:r>
              <a:rPr kumimoji="1" lang="en-US" altLang="zh-CN" dirty="0"/>
              <a:t>125ms </a:t>
            </a:r>
            <a:r>
              <a:rPr kumimoji="1" lang="zh-CN" altLang="en-US" dirty="0"/>
              <a:t>的 </a:t>
            </a:r>
            <a:r>
              <a:rPr kumimoji="1" lang="en-US" altLang="zh-CN" dirty="0" err="1"/>
              <a:t>MircroVM</a:t>
            </a:r>
            <a:r>
              <a:rPr kumimoji="1" lang="en-US" altLang="zh-CN" dirty="0"/>
              <a:t> </a:t>
            </a:r>
            <a:r>
              <a:rPr kumimoji="1" lang="zh-CN" altLang="en-US" dirty="0"/>
              <a:t>启动速度，每秒</a:t>
            </a:r>
            <a:r>
              <a:rPr kumimoji="1" lang="en-US" altLang="zh-CN" dirty="0"/>
              <a:t>150</a:t>
            </a:r>
            <a:r>
              <a:rPr kumimoji="1" lang="zh-CN" altLang="en-US" dirty="0"/>
              <a:t>台的启动能力，小于</a:t>
            </a:r>
            <a:r>
              <a:rPr kumimoji="1" lang="en-US" altLang="zh-CN" dirty="0"/>
              <a:t>5MiB </a:t>
            </a:r>
            <a:r>
              <a:rPr kumimoji="1" lang="zh-CN" altLang="en-US" dirty="0"/>
              <a:t>的内存开销，并发运行</a:t>
            </a:r>
            <a:r>
              <a:rPr kumimoji="1" lang="en-US" altLang="zh-CN" dirty="0"/>
              <a:t>4000</a:t>
            </a:r>
            <a:r>
              <a:rPr kumimoji="1" lang="zh-CN" altLang="en-US" dirty="0"/>
              <a:t>台的极限承载容量（</a:t>
            </a:r>
            <a:r>
              <a:rPr kumimoji="1" lang="en-US" altLang="zh-CN" dirty="0"/>
              <a:t>AWS i3.metal EC2 </a:t>
            </a:r>
            <a:r>
              <a:rPr kumimoji="1" lang="zh-CN" altLang="en-US" dirty="0"/>
              <a:t>作为宿主机），以及热升级能力等。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7449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Firecracker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microVM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可以超额订阅主机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CPU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和内存。 超额订阅的程度由客户控制，客户要考虑工作负载相关性和负载，以确保主机系统运行顺畅。</a:t>
            </a:r>
            <a:endParaRPr lang="en-US" altLang="zh-C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With a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microVM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configured with a minimal Linux kernel, single-core CPU, and 128 MiB of RAM, Firecracker supports a steady mutation rate of 5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microVMs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per host core per second (e.g., one can create 180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microVMs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per second on a host with 36 physical cores).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57-3B6A-7D41-9BA0-04F6AACC5BF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1279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首先，我们先看一下左侧部分</a:t>
            </a:r>
            <a:endParaRPr lang="en-US" altLang="zh-CN" dirty="0"/>
          </a:p>
          <a:p>
            <a:r>
              <a:rPr lang="en-US" dirty="0" err="1"/>
              <a:t>介绍完了Lambda和Fargate底层技术后</a:t>
            </a:r>
            <a:r>
              <a:rPr lang="zh-CN" altLang="en-US" dirty="0"/>
              <a:t>，我们一起看一下，在这么优秀的底层技术加持下，</a:t>
            </a:r>
            <a:r>
              <a:rPr lang="en-US" altLang="zh-CN" dirty="0"/>
              <a:t>Lambda</a:t>
            </a:r>
            <a:r>
              <a:rPr lang="zh-CN" altLang="en-US" dirty="0"/>
              <a:t>和</a:t>
            </a:r>
            <a:r>
              <a:rPr lang="en-US" altLang="zh-CN" dirty="0" err="1"/>
              <a:t>Fargate</a:t>
            </a:r>
            <a:r>
              <a:rPr lang="zh-CN" altLang="en-US" dirty="0"/>
              <a:t>能提供给我们什么样的功能？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9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99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759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5271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1" y="273561"/>
            <a:ext cx="11010566" cy="850100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5011" y="1123664"/>
            <a:ext cx="11010566" cy="210683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630"/>
              </a:spcAft>
              <a:defRPr/>
            </a:lvl1pPr>
            <a:lvl2pPr>
              <a:spcAft>
                <a:spcPts val="630"/>
              </a:spcAft>
              <a:defRPr/>
            </a:lvl2pPr>
            <a:lvl3pPr>
              <a:spcAft>
                <a:spcPts val="630"/>
              </a:spcAft>
              <a:defRPr/>
            </a:lvl3pPr>
            <a:lvl4pPr>
              <a:spcAft>
                <a:spcPts val="630"/>
              </a:spcAft>
              <a:defRPr/>
            </a:lvl4pPr>
            <a:lvl5pPr>
              <a:spcAft>
                <a:spcPts val="63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028597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319" y="144806"/>
            <a:ext cx="10337829" cy="687566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110" y="1271634"/>
            <a:ext cx="10337829" cy="4477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936043" indent="-360016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440066" indent="-288013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19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18" y="144805"/>
            <a:ext cx="10638451" cy="782220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018" y="1296036"/>
            <a:ext cx="10638451" cy="3690100"/>
          </a:xfrm>
          <a:prstGeom prst="rect">
            <a:avLst/>
          </a:prstGeom>
        </p:spPr>
        <p:txBody>
          <a:bodyPr/>
          <a:lstStyle>
            <a:lvl5pPr>
              <a:defRPr sz="1496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244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1451" y="300457"/>
            <a:ext cx="9890696" cy="531916"/>
          </a:xfrm>
        </p:spPr>
        <p:txBody>
          <a:bodyPr anchor="ctr">
            <a:noAutofit/>
          </a:bodyPr>
          <a:lstStyle>
            <a:lvl1pPr algn="l">
              <a:defRPr sz="2646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5FC3C1-9579-5A42-891B-A6C82187DF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1451" y="1178387"/>
            <a:ext cx="9890696" cy="4123402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15248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_Bulleted_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18" y="144805"/>
            <a:ext cx="10638451" cy="687567"/>
          </a:xfrm>
        </p:spPr>
        <p:txBody>
          <a:bodyPr>
            <a:normAutofit/>
          </a:bodyPr>
          <a:lstStyle>
            <a:lvl1pPr>
              <a:defRPr sz="2992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017" y="1296035"/>
            <a:ext cx="5040214" cy="4007680"/>
          </a:xfrm>
          <a:prstGeom prst="rect">
            <a:avLst/>
          </a:prstGeom>
        </p:spPr>
        <p:txBody>
          <a:bodyPr/>
          <a:lstStyle>
            <a:lvl5pPr>
              <a:defRPr sz="1496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0255" y="1296035"/>
            <a:ext cx="5040214" cy="4007680"/>
          </a:xfrm>
          <a:prstGeom prst="rect">
            <a:avLst/>
          </a:prstGeom>
        </p:spPr>
        <p:txBody>
          <a:bodyPr/>
          <a:lstStyle>
            <a:lvl5pPr>
              <a:defRPr sz="1496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112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4364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18" y="155429"/>
            <a:ext cx="9936421" cy="397422"/>
          </a:xfrm>
        </p:spPr>
        <p:txBody>
          <a:bodyPr/>
          <a:lstStyle>
            <a:lvl1pPr>
              <a:defRPr sz="1600" b="0" i="0">
                <a:latin typeface="Microsoft YaHei Semibold" panose="020B0402040204020203" pitchFamily="34" charset="-122"/>
                <a:ea typeface="Microsoft YaHei Semibold" panose="020B04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1970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40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90" y="200347"/>
            <a:ext cx="9870450" cy="397422"/>
          </a:xfrm>
        </p:spPr>
        <p:txBody>
          <a:bodyPr/>
          <a:lstStyle>
            <a:lvl1pPr>
              <a:defRPr sz="1800" b="0" i="0">
                <a:latin typeface="Microsoft YaHei Semibold" panose="020B0402040204020203" pitchFamily="34" charset="-122"/>
                <a:ea typeface="Microsoft YaHei Semibold" panose="020B04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248" y="816449"/>
            <a:ext cx="11067393" cy="5445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3328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9312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075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50155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25456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444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257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1306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18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511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5499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32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64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2292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80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A431A25-BBC2-9A4A-BC21-4A79918371A3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/>
          <a:lstStyle/>
          <a:p>
            <a:fld id="{A2D464D3-03F8-0840-8897-2E43D9ACFC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154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>
            <a:extLst>
              <a:ext uri="{FF2B5EF4-FFF2-40B4-BE49-F238E27FC236}">
                <a16:creationId xmlns:a16="http://schemas.microsoft.com/office/drawing/2014/main" id="{8BAB8196-57F5-F544-8B39-3C2B68FE1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t="5" b="-28"/>
          <a:stretch/>
        </p:blipFill>
        <p:spPr>
          <a:xfrm>
            <a:off x="794" y="1587"/>
            <a:ext cx="11518900" cy="64785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6DE26C4-1DED-EB47-AF34-40D8C4890E11}"/>
              </a:ext>
            </a:extLst>
          </p:cNvPr>
          <p:cNvSpPr txBox="1"/>
          <p:nvPr/>
        </p:nvSpPr>
        <p:spPr>
          <a:xfrm>
            <a:off x="9909270" y="243887"/>
            <a:ext cx="150663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亚马逊云科技算日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196" y="186959"/>
            <a:ext cx="9973453" cy="3974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248" y="868999"/>
            <a:ext cx="11034256" cy="5445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4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1800" b="1" i="0" kern="1200">
          <a:solidFill>
            <a:schemeClr val="bg1"/>
          </a:solidFill>
          <a:latin typeface="Microsoft YaHei Semibold" panose="020B0402040204020203" pitchFamily="34" charset="-122"/>
          <a:ea typeface="Microsoft YaHei Semibold" panose="020B0402040204020203" pitchFamily="34" charset="-122"/>
          <a:cs typeface="+mj-cs"/>
        </a:defRPr>
      </a:lvl1pPr>
    </p:titleStyle>
    <p:bodyStyle>
      <a:lvl1pPr marL="0" indent="0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None/>
        <a:defRPr sz="140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>
            <a:extLst>
              <a:ext uri="{FF2B5EF4-FFF2-40B4-BE49-F238E27FC236}">
                <a16:creationId xmlns:a16="http://schemas.microsoft.com/office/drawing/2014/main" id="{8BAB8196-57F5-F544-8B39-3C2B68FE1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89477"/>
          <a:stretch/>
        </p:blipFill>
        <p:spPr>
          <a:xfrm>
            <a:off x="794" y="0"/>
            <a:ext cx="11518900" cy="68158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748" y="176449"/>
            <a:ext cx="9936421" cy="3974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748" y="816449"/>
            <a:ext cx="10993285" cy="5445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B9E2F0-8144-2444-9C72-7EB9E3974AAD}"/>
              </a:ext>
            </a:extLst>
          </p:cNvPr>
          <p:cNvSpPr txBox="1"/>
          <p:nvPr userDrawn="1"/>
        </p:nvSpPr>
        <p:spPr>
          <a:xfrm>
            <a:off x="9909270" y="243887"/>
            <a:ext cx="150663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亚马逊云科技算日</a:t>
            </a:r>
          </a:p>
        </p:txBody>
      </p:sp>
    </p:spTree>
    <p:extLst>
      <p:ext uri="{BB962C8B-B14F-4D97-AF65-F5344CB8AC3E}">
        <p14:creationId xmlns:p14="http://schemas.microsoft.com/office/powerpoint/2010/main" val="229740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140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3.sv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5.sv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30.png"/><Relationship Id="rId5" Type="http://schemas.openxmlformats.org/officeDocument/2006/relationships/image" Target="../media/image45.png"/><Relationship Id="rId15" Type="http://schemas.openxmlformats.org/officeDocument/2006/relationships/image" Target="../media/image36.png"/><Relationship Id="rId10" Type="http://schemas.openxmlformats.org/officeDocument/2006/relationships/image" Target="../media/image29.svg"/><Relationship Id="rId4" Type="http://schemas.openxmlformats.org/officeDocument/2006/relationships/image" Target="../media/image44.svg"/><Relationship Id="rId9" Type="http://schemas.openxmlformats.org/officeDocument/2006/relationships/image" Target="../media/image28.png"/><Relationship Id="rId1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svg"/><Relationship Id="rId3" Type="http://schemas.openxmlformats.org/officeDocument/2006/relationships/image" Target="../media/image44.svg"/><Relationship Id="rId7" Type="http://schemas.openxmlformats.org/officeDocument/2006/relationships/image" Target="../media/image29.svg"/><Relationship Id="rId12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48.svg"/><Relationship Id="rId5" Type="http://schemas.openxmlformats.org/officeDocument/2006/relationships/image" Target="../media/image27.svg"/><Relationship Id="rId10" Type="http://schemas.openxmlformats.org/officeDocument/2006/relationships/image" Target="../media/image47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9.png"/><Relationship Id="rId21" Type="http://schemas.openxmlformats.org/officeDocument/2006/relationships/image" Target="../media/image60.svg"/><Relationship Id="rId34" Type="http://schemas.openxmlformats.org/officeDocument/2006/relationships/image" Target="../media/image34.png"/><Relationship Id="rId7" Type="http://schemas.openxmlformats.org/officeDocument/2006/relationships/image" Target="../media/image53.tiff"/><Relationship Id="rId12" Type="http://schemas.openxmlformats.org/officeDocument/2006/relationships/image" Target="../media/image32.png"/><Relationship Id="rId17" Type="http://schemas.openxmlformats.org/officeDocument/2006/relationships/image" Target="../media/image27.svg"/><Relationship Id="rId25" Type="http://schemas.openxmlformats.org/officeDocument/2006/relationships/image" Target="../media/image64.svg"/><Relationship Id="rId33" Type="http://schemas.openxmlformats.org/officeDocument/2006/relationships/image" Target="../media/image72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6.png"/><Relationship Id="rId20" Type="http://schemas.openxmlformats.org/officeDocument/2006/relationships/image" Target="../media/image59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1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51.png"/><Relationship Id="rId15" Type="http://schemas.openxmlformats.org/officeDocument/2006/relationships/image" Target="../media/image55.svg"/><Relationship Id="rId23" Type="http://schemas.openxmlformats.org/officeDocument/2006/relationships/image" Target="../media/image62.svg"/><Relationship Id="rId28" Type="http://schemas.openxmlformats.org/officeDocument/2006/relationships/image" Target="../media/image67.png"/><Relationship Id="rId10" Type="http://schemas.openxmlformats.org/officeDocument/2006/relationships/image" Target="../media/image30.png"/><Relationship Id="rId19" Type="http://schemas.openxmlformats.org/officeDocument/2006/relationships/image" Target="../media/image58.svg"/><Relationship Id="rId31" Type="http://schemas.openxmlformats.org/officeDocument/2006/relationships/image" Target="../media/image70.svg"/><Relationship Id="rId4" Type="http://schemas.openxmlformats.org/officeDocument/2006/relationships/image" Target="../media/image50.png"/><Relationship Id="rId9" Type="http://schemas.openxmlformats.org/officeDocument/2006/relationships/image" Target="../media/image37.svg"/><Relationship Id="rId14" Type="http://schemas.openxmlformats.org/officeDocument/2006/relationships/image" Target="../media/image54.pn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69.png"/><Relationship Id="rId35" Type="http://schemas.openxmlformats.org/officeDocument/2006/relationships/image" Target="../media/image35.svg"/><Relationship Id="rId8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4.svg"/><Relationship Id="rId7" Type="http://schemas.openxmlformats.org/officeDocument/2006/relationships/image" Target="../media/image7.svg"/><Relationship Id="rId12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80.svg"/><Relationship Id="rId5" Type="http://schemas.openxmlformats.org/officeDocument/2006/relationships/image" Target="../media/image76.sv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86.png"/><Relationship Id="rId7" Type="http://schemas.openxmlformats.org/officeDocument/2006/relationships/image" Target="../media/image94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svg"/><Relationship Id="rId11" Type="http://schemas.openxmlformats.org/officeDocument/2006/relationships/image" Target="../media/image90.pn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474893F-4BD3-D244-8D68-FEAD7E8C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587"/>
            <a:ext cx="11518900" cy="64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E45574-1083-914C-84B6-8AA1C9E4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6" y="390869"/>
            <a:ext cx="2044700" cy="609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CAD810-B482-FC4C-8632-03A93CF09534}"/>
              </a:ext>
            </a:extLst>
          </p:cNvPr>
          <p:cNvSpPr txBox="1"/>
          <p:nvPr/>
        </p:nvSpPr>
        <p:spPr>
          <a:xfrm>
            <a:off x="1164575" y="2402844"/>
            <a:ext cx="7109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亚马逊云科技计算日</a:t>
            </a:r>
          </a:p>
        </p:txBody>
      </p:sp>
    </p:spTree>
    <p:extLst>
      <p:ext uri="{BB962C8B-B14F-4D97-AF65-F5344CB8AC3E}">
        <p14:creationId xmlns:p14="http://schemas.microsoft.com/office/powerpoint/2010/main" val="269293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642D64E-DCF1-8F4E-8DD6-3F1F2457A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27" y="1000664"/>
            <a:ext cx="10467210" cy="5270739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多租户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任何</a:t>
            </a:r>
            <a:r>
              <a:rPr lang="en-US" altLang="zh-CN" sz="2000" dirty="0"/>
              <a:t>vCPU</a:t>
            </a:r>
            <a:r>
              <a:rPr lang="zh-CN" altLang="en-US" sz="2000" dirty="0"/>
              <a:t>和内存的组合</a:t>
            </a:r>
          </a:p>
          <a:p>
            <a:endParaRPr lang="zh-CN" altLang="en-US" sz="2000" dirty="0"/>
          </a:p>
          <a:p>
            <a:r>
              <a:rPr lang="zh-CN" altLang="en-US" sz="2000" dirty="0"/>
              <a:t>允许</a:t>
            </a:r>
            <a:r>
              <a:rPr lang="en-US" altLang="zh-CN" sz="2000" b="0" i="0" dirty="0">
                <a:effectLst/>
                <a:latin typeface="-apple-system"/>
              </a:rPr>
              <a:t>oversubscribe</a:t>
            </a:r>
            <a:endParaRPr lang="zh-CN" altLang="en-US" sz="2000" dirty="0"/>
          </a:p>
          <a:p>
            <a:endParaRPr lang="en-US" altLang="zh-CN" sz="2000" dirty="0"/>
          </a:p>
          <a:p>
            <a:r>
              <a:rPr lang="en-US" altLang="zh-CN" sz="2000" dirty="0"/>
              <a:t>100+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MicroVMs</a:t>
            </a:r>
            <a:r>
              <a:rPr lang="en-US" altLang="zh-CN" sz="2000" dirty="0"/>
              <a:t>/</a:t>
            </a:r>
            <a:r>
              <a:rPr lang="zh-CN" altLang="en-US" sz="2000" dirty="0"/>
              <a:t>主机</a:t>
            </a:r>
            <a:r>
              <a:rPr lang="en-US" altLang="zh-CN" sz="2000" dirty="0"/>
              <a:t>/</a:t>
            </a:r>
            <a:r>
              <a:rPr lang="zh-CN" altLang="en-US" sz="2000" dirty="0"/>
              <a:t>秒</a:t>
            </a:r>
          </a:p>
          <a:p>
            <a:endParaRPr lang="zh-CN" altLang="en-US" sz="2000" dirty="0"/>
          </a:p>
          <a:p>
            <a:r>
              <a:rPr lang="zh-CN" altLang="en-US" sz="2000" dirty="0"/>
              <a:t>仅受硬件资源限制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0" i="0" dirty="0">
                <a:effectLst/>
              </a:rPr>
              <a:t>每个</a:t>
            </a:r>
            <a:r>
              <a:rPr lang="en-US" altLang="zh-CN" sz="2000" b="0" i="0" dirty="0" err="1">
                <a:effectLst/>
              </a:rPr>
              <a:t>microVM</a:t>
            </a:r>
            <a:r>
              <a:rPr lang="zh-CN" altLang="en-US" sz="2000" b="0" i="0" dirty="0">
                <a:effectLst/>
              </a:rPr>
              <a:t>通过</a:t>
            </a:r>
            <a:r>
              <a:rPr lang="en-US" altLang="zh-CN" sz="2000" b="0" i="0" dirty="0">
                <a:effectLst/>
              </a:rPr>
              <a:t>in-process HTTP</a:t>
            </a:r>
            <a:r>
              <a:rPr lang="zh-CN" altLang="en-US" sz="2000" b="0" i="0" dirty="0">
                <a:effectLst/>
              </a:rPr>
              <a:t>服务器暴露面向主机的</a:t>
            </a:r>
            <a:r>
              <a:rPr lang="en-US" altLang="zh-CN" sz="2000" b="0" i="0" dirty="0">
                <a:effectLst/>
              </a:rPr>
              <a:t>API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每个</a:t>
            </a:r>
            <a:r>
              <a:rPr lang="en-US" altLang="zh-CN" sz="2000" dirty="0" err="1"/>
              <a:t>microVM</a:t>
            </a:r>
            <a:r>
              <a:rPr lang="zh-CN" altLang="en-US" sz="2000" dirty="0"/>
              <a:t>通过</a:t>
            </a:r>
            <a:r>
              <a:rPr lang="en-US" altLang="zh-CN" sz="2000" dirty="0"/>
              <a:t>/</a:t>
            </a:r>
            <a:r>
              <a:rPr lang="en-US" altLang="zh-CN" sz="2000" dirty="0" err="1"/>
              <a:t>mmds</a:t>
            </a:r>
            <a:r>
              <a:rPr lang="en-US" altLang="zh-CN" sz="2000" dirty="0"/>
              <a:t> API</a:t>
            </a:r>
            <a:r>
              <a:rPr lang="zh-CN" altLang="en-US" sz="2000" dirty="0"/>
              <a:t>提供客户可以访问的主机配置元数据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Firecracker</a:t>
            </a:r>
            <a:r>
              <a:rPr kumimoji="1" lang="zh-CN" altLang="en-US" sz="2800" dirty="0"/>
              <a:t>设计原则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B408EF1-0F43-4029-E0A4-52C8EA9E405D}"/>
              </a:ext>
            </a:extLst>
          </p:cNvPr>
          <p:cNvCxnSpPr/>
          <p:nvPr/>
        </p:nvCxnSpPr>
        <p:spPr>
          <a:xfrm>
            <a:off x="742278" y="1397276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4516CD9-3CBC-53EB-B1A9-9A5FD2169E04}"/>
              </a:ext>
            </a:extLst>
          </p:cNvPr>
          <p:cNvCxnSpPr/>
          <p:nvPr/>
        </p:nvCxnSpPr>
        <p:spPr>
          <a:xfrm>
            <a:off x="742278" y="2169256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F30E849-963C-2BBC-64F0-8478914F38C6}"/>
              </a:ext>
            </a:extLst>
          </p:cNvPr>
          <p:cNvCxnSpPr/>
          <p:nvPr/>
        </p:nvCxnSpPr>
        <p:spPr>
          <a:xfrm>
            <a:off x="742278" y="2932608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0E49870-5C9E-D174-B343-A1C015083B4F}"/>
              </a:ext>
            </a:extLst>
          </p:cNvPr>
          <p:cNvCxnSpPr/>
          <p:nvPr/>
        </p:nvCxnSpPr>
        <p:spPr>
          <a:xfrm>
            <a:off x="742278" y="3690126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CE44990-48A6-9209-1920-DEAA79433989}"/>
              </a:ext>
            </a:extLst>
          </p:cNvPr>
          <p:cNvCxnSpPr/>
          <p:nvPr/>
        </p:nvCxnSpPr>
        <p:spPr>
          <a:xfrm>
            <a:off x="742278" y="4496610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9B0F072-EF2A-745F-3B4A-D9A966848376}"/>
              </a:ext>
            </a:extLst>
          </p:cNvPr>
          <p:cNvCxnSpPr/>
          <p:nvPr/>
        </p:nvCxnSpPr>
        <p:spPr>
          <a:xfrm>
            <a:off x="742278" y="5270112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F85321BE-DC36-FF2C-76B4-80883C4A9D86}"/>
              </a:ext>
            </a:extLst>
          </p:cNvPr>
          <p:cNvCxnSpPr/>
          <p:nvPr/>
        </p:nvCxnSpPr>
        <p:spPr>
          <a:xfrm>
            <a:off x="742278" y="6017735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1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552F3A9-5344-924B-8DA1-11C18B05E6E5}"/>
              </a:ext>
            </a:extLst>
          </p:cNvPr>
          <p:cNvCxnSpPr>
            <a:cxnSpLocks/>
          </p:cNvCxnSpPr>
          <p:nvPr/>
        </p:nvCxnSpPr>
        <p:spPr>
          <a:xfrm>
            <a:off x="4998997" y="4755632"/>
            <a:ext cx="1411298" cy="1183980"/>
          </a:xfrm>
          <a:prstGeom prst="line">
            <a:avLst/>
          </a:prstGeom>
          <a:ln w="19050">
            <a:solidFill>
              <a:srgbClr val="FFA82D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8" name="Straight Connector 3097">
            <a:extLst>
              <a:ext uri="{FF2B5EF4-FFF2-40B4-BE49-F238E27FC236}">
                <a16:creationId xmlns:a16="http://schemas.microsoft.com/office/drawing/2014/main" id="{603BB6B3-7FB8-DC4D-887E-21E6283E8456}"/>
              </a:ext>
            </a:extLst>
          </p:cNvPr>
          <p:cNvCxnSpPr>
            <a:cxnSpLocks/>
          </p:cNvCxnSpPr>
          <p:nvPr/>
        </p:nvCxnSpPr>
        <p:spPr>
          <a:xfrm flipV="1">
            <a:off x="4983722" y="3914598"/>
            <a:ext cx="1385056" cy="403651"/>
          </a:xfrm>
          <a:prstGeom prst="line">
            <a:avLst/>
          </a:prstGeom>
          <a:ln w="19050">
            <a:solidFill>
              <a:srgbClr val="FFA82D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FB41EAF-AD61-3542-BC31-7430D6B6DC41}"/>
              </a:ext>
            </a:extLst>
          </p:cNvPr>
          <p:cNvSpPr/>
          <p:nvPr/>
        </p:nvSpPr>
        <p:spPr bwMode="auto">
          <a:xfrm rot="20597532">
            <a:off x="1629225" y="2715770"/>
            <a:ext cx="1808984" cy="1685900"/>
          </a:xfrm>
          <a:prstGeom prst="parallelogram">
            <a:avLst>
              <a:gd name="adj" fmla="val 31659"/>
            </a:avLst>
          </a:prstGeom>
          <a:solidFill>
            <a:schemeClr val="bg1">
              <a:lumMod val="85000"/>
              <a:lumOff val="15000"/>
            </a:schemeClr>
          </a:solidFill>
          <a:ln w="19050">
            <a:solidFill>
              <a:srgbClr val="FFA82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Parallelogram 85">
            <a:extLst>
              <a:ext uri="{FF2B5EF4-FFF2-40B4-BE49-F238E27FC236}">
                <a16:creationId xmlns:a16="http://schemas.microsoft.com/office/drawing/2014/main" id="{A5418D8A-571F-CF48-8DC9-956FDBB1EBD0}"/>
              </a:ext>
            </a:extLst>
          </p:cNvPr>
          <p:cNvSpPr/>
          <p:nvPr/>
        </p:nvSpPr>
        <p:spPr bwMode="auto">
          <a:xfrm rot="20606591">
            <a:off x="1866393" y="3828679"/>
            <a:ext cx="1730689" cy="466353"/>
          </a:xfrm>
          <a:prstGeom prst="parallelogram">
            <a:avLst>
              <a:gd name="adj" fmla="val 31659"/>
            </a:avLst>
          </a:prstGeom>
          <a:solidFill>
            <a:srgbClr val="FF741A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0F9B1EC5-E453-BA44-BA75-06C309C6BCBB}"/>
              </a:ext>
            </a:extLst>
          </p:cNvPr>
          <p:cNvSpPr/>
          <p:nvPr/>
        </p:nvSpPr>
        <p:spPr bwMode="auto">
          <a:xfrm rot="20757639">
            <a:off x="1864282" y="2343141"/>
            <a:ext cx="1808984" cy="2204066"/>
          </a:xfrm>
          <a:prstGeom prst="parallelogram">
            <a:avLst>
              <a:gd name="adj" fmla="val 31659"/>
            </a:avLst>
          </a:prstGeom>
          <a:solidFill>
            <a:schemeClr val="bg1">
              <a:lumMod val="85000"/>
              <a:lumOff val="15000"/>
            </a:schemeClr>
          </a:solidFill>
          <a:ln w="19050">
            <a:solidFill>
              <a:srgbClr val="FFA82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Parallelogram 87">
            <a:extLst>
              <a:ext uri="{FF2B5EF4-FFF2-40B4-BE49-F238E27FC236}">
                <a16:creationId xmlns:a16="http://schemas.microsoft.com/office/drawing/2014/main" id="{FE9D9DE9-F598-BA48-B9CB-2959C2423353}"/>
              </a:ext>
            </a:extLst>
          </p:cNvPr>
          <p:cNvSpPr/>
          <p:nvPr/>
        </p:nvSpPr>
        <p:spPr bwMode="auto">
          <a:xfrm rot="20606591">
            <a:off x="2112620" y="3948217"/>
            <a:ext cx="1730689" cy="466353"/>
          </a:xfrm>
          <a:prstGeom prst="parallelogram">
            <a:avLst>
              <a:gd name="adj" fmla="val 31659"/>
            </a:avLst>
          </a:prstGeom>
          <a:solidFill>
            <a:srgbClr val="FF741A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2C506BE-4D96-0449-9B8F-2D979E228615}"/>
              </a:ext>
            </a:extLst>
          </p:cNvPr>
          <p:cNvSpPr/>
          <p:nvPr/>
        </p:nvSpPr>
        <p:spPr bwMode="auto">
          <a:xfrm rot="20756704">
            <a:off x="2070028" y="1867189"/>
            <a:ext cx="2372280" cy="2734811"/>
          </a:xfrm>
          <a:prstGeom prst="parallelogram">
            <a:avLst>
              <a:gd name="adj" fmla="val 31659"/>
            </a:avLst>
          </a:prstGeom>
          <a:solidFill>
            <a:schemeClr val="bg1">
              <a:lumMod val="85000"/>
              <a:lumOff val="15000"/>
            </a:schemeClr>
          </a:solidFill>
          <a:ln w="19050">
            <a:solidFill>
              <a:srgbClr val="FFA82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Parallelogram 95">
            <a:extLst>
              <a:ext uri="{FF2B5EF4-FFF2-40B4-BE49-F238E27FC236}">
                <a16:creationId xmlns:a16="http://schemas.microsoft.com/office/drawing/2014/main" id="{71AC630B-E099-454E-878F-CD2BE2B8CD71}"/>
              </a:ext>
            </a:extLst>
          </p:cNvPr>
          <p:cNvSpPr/>
          <p:nvPr/>
        </p:nvSpPr>
        <p:spPr bwMode="auto">
          <a:xfrm rot="20606591">
            <a:off x="2404397" y="4070927"/>
            <a:ext cx="1730689" cy="466353"/>
          </a:xfrm>
          <a:prstGeom prst="parallelogram">
            <a:avLst>
              <a:gd name="adj" fmla="val 31659"/>
            </a:avLst>
          </a:prstGeom>
          <a:solidFill>
            <a:srgbClr val="FF741A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A0D6F2-5C76-4E4A-98FD-91BF9C27C69D}"/>
              </a:ext>
            </a:extLst>
          </p:cNvPr>
          <p:cNvCxnSpPr>
            <a:cxnSpLocks/>
          </p:cNvCxnSpPr>
          <p:nvPr/>
        </p:nvCxnSpPr>
        <p:spPr>
          <a:xfrm>
            <a:off x="1848231" y="4747806"/>
            <a:ext cx="1776929" cy="786076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3E640-D040-4A45-B4DB-F2866106CB3E}"/>
              </a:ext>
            </a:extLst>
          </p:cNvPr>
          <p:cNvCxnSpPr>
            <a:cxnSpLocks/>
          </p:cNvCxnSpPr>
          <p:nvPr/>
        </p:nvCxnSpPr>
        <p:spPr>
          <a:xfrm flipV="1">
            <a:off x="3624499" y="4953971"/>
            <a:ext cx="2058942" cy="575653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E27382-8F16-4042-AE9C-24082F8282C5}"/>
              </a:ext>
            </a:extLst>
          </p:cNvPr>
          <p:cNvCxnSpPr>
            <a:cxnSpLocks/>
          </p:cNvCxnSpPr>
          <p:nvPr/>
        </p:nvCxnSpPr>
        <p:spPr>
          <a:xfrm>
            <a:off x="1861442" y="5236626"/>
            <a:ext cx="1776929" cy="786076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585C36-5AA3-EF4D-BF16-8D7EADD6D1B2}"/>
              </a:ext>
            </a:extLst>
          </p:cNvPr>
          <p:cNvCxnSpPr>
            <a:cxnSpLocks/>
          </p:cNvCxnSpPr>
          <p:nvPr/>
        </p:nvCxnSpPr>
        <p:spPr>
          <a:xfrm>
            <a:off x="3625160" y="5530579"/>
            <a:ext cx="0" cy="49212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D8C1C9-2487-1440-897D-F92B5FF21F1F}"/>
              </a:ext>
            </a:extLst>
          </p:cNvPr>
          <p:cNvCxnSpPr>
            <a:cxnSpLocks/>
          </p:cNvCxnSpPr>
          <p:nvPr/>
        </p:nvCxnSpPr>
        <p:spPr>
          <a:xfrm>
            <a:off x="4962986" y="4596469"/>
            <a:ext cx="731165" cy="35324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EA6AE2-DE4E-7647-A57E-0D32A41596F8}"/>
              </a:ext>
            </a:extLst>
          </p:cNvPr>
          <p:cNvSpPr txBox="1"/>
          <p:nvPr/>
        </p:nvSpPr>
        <p:spPr>
          <a:xfrm rot="20626313">
            <a:off x="3882679" y="5626022"/>
            <a:ext cx="2146513" cy="428928"/>
          </a:xfrm>
          <a:prstGeom prst="rect">
            <a:avLst/>
          </a:prstGeom>
          <a:noFill/>
        </p:spPr>
        <p:txBody>
          <a:bodyPr wrap="square" lIns="144004" tIns="115203" rIns="144004" bIns="115203" rtlCol="0">
            <a:spAutoFit/>
          </a:bodyPr>
          <a:lstStyle/>
          <a:p>
            <a:pPr>
              <a:lnSpc>
                <a:spcPct val="90000"/>
              </a:lnSpc>
              <a:spcAft>
                <a:spcPts val="1417"/>
              </a:spcAft>
            </a:pPr>
            <a:r>
              <a:rPr lang="en-US" sz="1417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Bare Metal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B28813-E7DE-8343-B236-AA290FEBD103}"/>
              </a:ext>
            </a:extLst>
          </p:cNvPr>
          <p:cNvSpPr txBox="1"/>
          <p:nvPr/>
        </p:nvSpPr>
        <p:spPr>
          <a:xfrm rot="20606028">
            <a:off x="4017287" y="5324807"/>
            <a:ext cx="1374342" cy="428928"/>
          </a:xfrm>
          <a:prstGeom prst="rect">
            <a:avLst/>
          </a:prstGeom>
          <a:noFill/>
        </p:spPr>
        <p:txBody>
          <a:bodyPr wrap="square" lIns="144004" tIns="115203" rIns="144004" bIns="11520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417"/>
              </a:spcAft>
            </a:pPr>
            <a:r>
              <a:rPr lang="en-US" sz="1417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Host OS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AEEEF6-52DF-6C4A-9354-A24164725B5F}"/>
              </a:ext>
            </a:extLst>
          </p:cNvPr>
          <p:cNvCxnSpPr>
            <a:cxnSpLocks/>
          </p:cNvCxnSpPr>
          <p:nvPr/>
        </p:nvCxnSpPr>
        <p:spPr>
          <a:xfrm flipV="1">
            <a:off x="3642365" y="5443562"/>
            <a:ext cx="2041076" cy="587636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1D2D86-BEC1-114E-BDC4-81349C1395B2}"/>
              </a:ext>
            </a:extLst>
          </p:cNvPr>
          <p:cNvCxnSpPr>
            <a:cxnSpLocks/>
          </p:cNvCxnSpPr>
          <p:nvPr/>
        </p:nvCxnSpPr>
        <p:spPr>
          <a:xfrm>
            <a:off x="5683441" y="4942752"/>
            <a:ext cx="0" cy="49212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6F03F-B53D-5A44-8F0D-927DF4283AD9}"/>
              </a:ext>
            </a:extLst>
          </p:cNvPr>
          <p:cNvCxnSpPr>
            <a:cxnSpLocks/>
          </p:cNvCxnSpPr>
          <p:nvPr/>
        </p:nvCxnSpPr>
        <p:spPr>
          <a:xfrm>
            <a:off x="6387244" y="2870632"/>
            <a:ext cx="23051" cy="3085154"/>
          </a:xfrm>
          <a:prstGeom prst="line">
            <a:avLst/>
          </a:prstGeom>
          <a:ln w="19050">
            <a:solidFill>
              <a:srgbClr val="FFA82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466ABBF-0841-4345-942B-2CD1DAE690F5}"/>
              </a:ext>
            </a:extLst>
          </p:cNvPr>
          <p:cNvCxnSpPr>
            <a:cxnSpLocks/>
          </p:cNvCxnSpPr>
          <p:nvPr/>
        </p:nvCxnSpPr>
        <p:spPr>
          <a:xfrm flipH="1">
            <a:off x="10302856" y="1425191"/>
            <a:ext cx="46099" cy="2812629"/>
          </a:xfrm>
          <a:prstGeom prst="line">
            <a:avLst/>
          </a:prstGeom>
          <a:ln w="19050">
            <a:solidFill>
              <a:srgbClr val="FFA82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9CF1A394-E02E-CC41-B774-8C6D7CD1B09A}"/>
              </a:ext>
            </a:extLst>
          </p:cNvPr>
          <p:cNvSpPr/>
          <p:nvPr/>
        </p:nvSpPr>
        <p:spPr bwMode="auto">
          <a:xfrm rot="20606591">
            <a:off x="3271957" y="4443392"/>
            <a:ext cx="1730689" cy="466353"/>
          </a:xfrm>
          <a:prstGeom prst="parallelogram">
            <a:avLst>
              <a:gd name="adj" fmla="val 31659"/>
            </a:avLst>
          </a:prstGeom>
          <a:solidFill>
            <a:srgbClr val="FF741A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422CA5A5-DED3-3B43-B4B8-24EF53646766}"/>
              </a:ext>
            </a:extLst>
          </p:cNvPr>
          <p:cNvSpPr/>
          <p:nvPr/>
        </p:nvSpPr>
        <p:spPr bwMode="auto">
          <a:xfrm rot="20757639">
            <a:off x="2367994" y="2562327"/>
            <a:ext cx="1808984" cy="2204066"/>
          </a:xfrm>
          <a:prstGeom prst="parallelogram">
            <a:avLst>
              <a:gd name="adj" fmla="val 31659"/>
            </a:avLst>
          </a:prstGeom>
          <a:solidFill>
            <a:schemeClr val="bg1">
              <a:lumMod val="85000"/>
              <a:lumOff val="15000"/>
            </a:schemeClr>
          </a:solidFill>
          <a:ln w="19050">
            <a:solidFill>
              <a:srgbClr val="FFA82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Parallelogram 98">
            <a:extLst>
              <a:ext uri="{FF2B5EF4-FFF2-40B4-BE49-F238E27FC236}">
                <a16:creationId xmlns:a16="http://schemas.microsoft.com/office/drawing/2014/main" id="{B4DEA3DF-CF3B-6C4E-8049-8EA6ED19F41C}"/>
              </a:ext>
            </a:extLst>
          </p:cNvPr>
          <p:cNvSpPr/>
          <p:nvPr/>
        </p:nvSpPr>
        <p:spPr bwMode="auto">
          <a:xfrm rot="20606591">
            <a:off x="2612050" y="4185909"/>
            <a:ext cx="1730689" cy="466353"/>
          </a:xfrm>
          <a:prstGeom prst="parallelogram">
            <a:avLst>
              <a:gd name="adj" fmla="val 31659"/>
            </a:avLst>
          </a:prstGeom>
          <a:solidFill>
            <a:srgbClr val="FF741A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96D8DC29-CD96-3E4D-9579-E873CABD312D}"/>
              </a:ext>
            </a:extLst>
          </p:cNvPr>
          <p:cNvSpPr/>
          <p:nvPr/>
        </p:nvSpPr>
        <p:spPr bwMode="auto">
          <a:xfrm rot="20757639">
            <a:off x="2619660" y="2674154"/>
            <a:ext cx="1808984" cy="2204066"/>
          </a:xfrm>
          <a:prstGeom prst="parallelogram">
            <a:avLst>
              <a:gd name="adj" fmla="val 31659"/>
            </a:avLst>
          </a:prstGeom>
          <a:solidFill>
            <a:schemeClr val="bg1">
              <a:lumMod val="85000"/>
              <a:lumOff val="15000"/>
            </a:schemeClr>
          </a:solidFill>
          <a:ln w="19050">
            <a:solidFill>
              <a:srgbClr val="FFA82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Parallelogram 99">
            <a:extLst>
              <a:ext uri="{FF2B5EF4-FFF2-40B4-BE49-F238E27FC236}">
                <a16:creationId xmlns:a16="http://schemas.microsoft.com/office/drawing/2014/main" id="{DEAF0512-8F07-8546-972E-DA2664F74D98}"/>
              </a:ext>
            </a:extLst>
          </p:cNvPr>
          <p:cNvSpPr/>
          <p:nvPr/>
        </p:nvSpPr>
        <p:spPr bwMode="auto">
          <a:xfrm rot="20606591">
            <a:off x="2871788" y="4287697"/>
            <a:ext cx="1730689" cy="466353"/>
          </a:xfrm>
          <a:prstGeom prst="parallelogram">
            <a:avLst>
              <a:gd name="adj" fmla="val 31659"/>
            </a:avLst>
          </a:prstGeom>
          <a:solidFill>
            <a:srgbClr val="FF741A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20982AE-2153-D241-AD5D-4460F6B6691B}"/>
              </a:ext>
            </a:extLst>
          </p:cNvPr>
          <p:cNvSpPr/>
          <p:nvPr/>
        </p:nvSpPr>
        <p:spPr bwMode="auto">
          <a:xfrm rot="20883408">
            <a:off x="2849008" y="2043837"/>
            <a:ext cx="2170620" cy="2964679"/>
          </a:xfrm>
          <a:prstGeom prst="parallelogram">
            <a:avLst>
              <a:gd name="adj" fmla="val 31659"/>
            </a:avLst>
          </a:prstGeom>
          <a:solidFill>
            <a:schemeClr val="bg1">
              <a:lumMod val="85000"/>
              <a:lumOff val="15000"/>
            </a:schemeClr>
          </a:solidFill>
          <a:ln w="19050">
            <a:solidFill>
              <a:srgbClr val="FFA82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Parallelogram 100">
            <a:extLst>
              <a:ext uri="{FF2B5EF4-FFF2-40B4-BE49-F238E27FC236}">
                <a16:creationId xmlns:a16="http://schemas.microsoft.com/office/drawing/2014/main" id="{FD1F1AB8-1AF8-7344-A713-9F0ED8CF2D9D}"/>
              </a:ext>
            </a:extLst>
          </p:cNvPr>
          <p:cNvSpPr/>
          <p:nvPr/>
        </p:nvSpPr>
        <p:spPr bwMode="auto">
          <a:xfrm rot="20583610">
            <a:off x="3132449" y="4426173"/>
            <a:ext cx="1730689" cy="466353"/>
          </a:xfrm>
          <a:prstGeom prst="parallelogram">
            <a:avLst>
              <a:gd name="adj" fmla="val 31659"/>
            </a:avLst>
          </a:prstGeom>
          <a:solidFill>
            <a:srgbClr val="FF741A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EDB38CB-38D1-564A-94BF-D23EC7E7AD19}"/>
              </a:ext>
            </a:extLst>
          </p:cNvPr>
          <p:cNvSpPr/>
          <p:nvPr/>
        </p:nvSpPr>
        <p:spPr bwMode="auto">
          <a:xfrm rot="20597532">
            <a:off x="3161068" y="3355906"/>
            <a:ext cx="2227293" cy="1685900"/>
          </a:xfrm>
          <a:prstGeom prst="parallelogram">
            <a:avLst>
              <a:gd name="adj" fmla="val 31659"/>
            </a:avLst>
          </a:prstGeom>
          <a:solidFill>
            <a:schemeClr val="bg1">
              <a:lumMod val="85000"/>
              <a:lumOff val="15000"/>
            </a:schemeClr>
          </a:solidFill>
          <a:ln w="19050">
            <a:solidFill>
              <a:srgbClr val="FFA82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4FD180AB-8922-FE48-BF78-16A640296EEC}"/>
              </a:ext>
            </a:extLst>
          </p:cNvPr>
          <p:cNvSpPr/>
          <p:nvPr/>
        </p:nvSpPr>
        <p:spPr bwMode="auto">
          <a:xfrm rot="20606591">
            <a:off x="3414726" y="4536505"/>
            <a:ext cx="1730689" cy="466353"/>
          </a:xfrm>
          <a:prstGeom prst="parallelogram">
            <a:avLst>
              <a:gd name="adj" fmla="val 31659"/>
            </a:avLst>
          </a:prstGeom>
          <a:solidFill>
            <a:srgbClr val="FF741A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 descr="Image result for AWS Firecracker logo">
            <a:extLst>
              <a:ext uri="{FF2B5EF4-FFF2-40B4-BE49-F238E27FC236}">
                <a16:creationId xmlns:a16="http://schemas.microsoft.com/office/drawing/2014/main" id="{8BEEE31F-65AF-934B-8302-DDD63B6F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3059">
            <a:off x="3553009" y="4608299"/>
            <a:ext cx="1424739" cy="3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Firecracker diagram">
            <a:extLst>
              <a:ext uri="{FF2B5EF4-FFF2-40B4-BE49-F238E27FC236}">
                <a16:creationId xmlns:a16="http://schemas.microsoft.com/office/drawing/2014/main" id="{64767AEB-CDE5-1A49-9844-CE5E77F06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6" t="17742" r="309" b="-323"/>
          <a:stretch/>
        </p:blipFill>
        <p:spPr bwMode="auto">
          <a:xfrm>
            <a:off x="6466480" y="1463426"/>
            <a:ext cx="3828396" cy="449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3" name="Straight Connector 3072">
            <a:extLst>
              <a:ext uri="{FF2B5EF4-FFF2-40B4-BE49-F238E27FC236}">
                <a16:creationId xmlns:a16="http://schemas.microsoft.com/office/drawing/2014/main" id="{BAE41CF2-3626-4241-BD15-8C56370FD4C5}"/>
              </a:ext>
            </a:extLst>
          </p:cNvPr>
          <p:cNvCxnSpPr>
            <a:cxnSpLocks/>
          </p:cNvCxnSpPr>
          <p:nvPr/>
        </p:nvCxnSpPr>
        <p:spPr>
          <a:xfrm flipV="1">
            <a:off x="6404789" y="4237819"/>
            <a:ext cx="3890087" cy="1721338"/>
          </a:xfrm>
          <a:prstGeom prst="line">
            <a:avLst/>
          </a:prstGeom>
          <a:ln w="19050">
            <a:solidFill>
              <a:srgbClr val="FFA82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C536493-702E-294C-BBF4-8FC0AE67B052}"/>
              </a:ext>
            </a:extLst>
          </p:cNvPr>
          <p:cNvSpPr txBox="1"/>
          <p:nvPr/>
        </p:nvSpPr>
        <p:spPr>
          <a:xfrm rot="20564150">
            <a:off x="3112402" y="2998286"/>
            <a:ext cx="1788218" cy="494394"/>
          </a:xfrm>
          <a:prstGeom prst="rect">
            <a:avLst/>
          </a:prstGeom>
          <a:noFill/>
        </p:spPr>
        <p:txBody>
          <a:bodyPr wrap="square" lIns="144004" tIns="115203" rIns="144004" bIns="11520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417"/>
              </a:spcAft>
            </a:pPr>
            <a:r>
              <a:rPr lang="en-US" sz="1890" b="1" dirty="0">
                <a:solidFill>
                  <a:srgbClr val="FFA82D"/>
                </a:solidFill>
              </a:rPr>
              <a:t>Micro VMs</a:t>
            </a:r>
          </a:p>
        </p:txBody>
      </p:sp>
      <p:sp>
        <p:nvSpPr>
          <p:cNvPr id="3107" name="Right Bracket 3106">
            <a:extLst>
              <a:ext uri="{FF2B5EF4-FFF2-40B4-BE49-F238E27FC236}">
                <a16:creationId xmlns:a16="http://schemas.microsoft.com/office/drawing/2014/main" id="{A24A60AA-3B53-C045-B919-20B94770AC1E}"/>
              </a:ext>
            </a:extLst>
          </p:cNvPr>
          <p:cNvSpPr/>
          <p:nvPr/>
        </p:nvSpPr>
        <p:spPr>
          <a:xfrm rot="18023774">
            <a:off x="4570883" y="523324"/>
            <a:ext cx="253678" cy="2808106"/>
          </a:xfrm>
          <a:prstGeom prst="rightBracket">
            <a:avLst/>
          </a:prstGeom>
          <a:ln w="254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17">
              <a:solidFill>
                <a:schemeClr val="bg1"/>
              </a:solidFill>
            </a:endParaRPr>
          </a:p>
        </p:txBody>
      </p:sp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B5DBC382-8E57-EC48-8B27-EE9F298BDC2E}"/>
              </a:ext>
            </a:extLst>
          </p:cNvPr>
          <p:cNvSpPr/>
          <p:nvPr/>
        </p:nvSpPr>
        <p:spPr>
          <a:xfrm rot="10800000">
            <a:off x="1478653" y="1888333"/>
            <a:ext cx="253678" cy="2808106"/>
          </a:xfrm>
          <a:prstGeom prst="rightBracket">
            <a:avLst/>
          </a:prstGeom>
          <a:ln w="254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17"/>
          </a:p>
        </p:txBody>
      </p:sp>
      <p:sp>
        <p:nvSpPr>
          <p:cNvPr id="3108" name="TextBox 3107">
            <a:extLst>
              <a:ext uri="{FF2B5EF4-FFF2-40B4-BE49-F238E27FC236}">
                <a16:creationId xmlns:a16="http://schemas.microsoft.com/office/drawing/2014/main" id="{D8106E9E-7260-B149-888F-4FEC3942588B}"/>
              </a:ext>
            </a:extLst>
          </p:cNvPr>
          <p:cNvSpPr txBox="1"/>
          <p:nvPr/>
        </p:nvSpPr>
        <p:spPr>
          <a:xfrm>
            <a:off x="-32158" y="3664360"/>
            <a:ext cx="1610825" cy="620455"/>
          </a:xfrm>
          <a:prstGeom prst="rect">
            <a:avLst/>
          </a:prstGeom>
          <a:noFill/>
        </p:spPr>
        <p:txBody>
          <a:bodyPr wrap="square" lIns="144004" tIns="115203" rIns="144004" bIns="115203" rtlCol="0">
            <a:spAutoFit/>
          </a:bodyPr>
          <a:lstStyle/>
          <a:p>
            <a:pPr>
              <a:lnSpc>
                <a:spcPct val="90000"/>
              </a:lnSpc>
              <a:spcAft>
                <a:spcPts val="1417"/>
              </a:spcAft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可配置的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CPU/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  <a:endParaRPr lang="en-US" sz="126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32F371D-A260-D848-909A-1D5B738543EA}"/>
              </a:ext>
            </a:extLst>
          </p:cNvPr>
          <p:cNvSpPr txBox="1"/>
          <p:nvPr/>
        </p:nvSpPr>
        <p:spPr>
          <a:xfrm>
            <a:off x="5325936" y="1214427"/>
            <a:ext cx="2641370" cy="620455"/>
          </a:xfrm>
          <a:prstGeom prst="rect">
            <a:avLst/>
          </a:prstGeom>
          <a:noFill/>
        </p:spPr>
        <p:txBody>
          <a:bodyPr wrap="square" lIns="144004" tIns="115203" rIns="144004" bIns="115203" rtlCol="0">
            <a:spAutoFit/>
          </a:bodyPr>
          <a:lstStyle/>
          <a:p>
            <a:pPr>
              <a:lnSpc>
                <a:spcPct val="90000"/>
              </a:lnSpc>
              <a:spcAft>
                <a:spcPts val="1417"/>
              </a:spcAft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硬件虚拟化使得多租户是安全的</a:t>
            </a:r>
            <a:endParaRPr lang="en-US" sz="126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110" name="Straight Connector 3109">
            <a:extLst>
              <a:ext uri="{FF2B5EF4-FFF2-40B4-BE49-F238E27FC236}">
                <a16:creationId xmlns:a16="http://schemas.microsoft.com/office/drawing/2014/main" id="{93208971-56DE-4E46-B26B-404E5BD1B298}"/>
              </a:ext>
            </a:extLst>
          </p:cNvPr>
          <p:cNvCxnSpPr>
            <a:cxnSpLocks/>
          </p:cNvCxnSpPr>
          <p:nvPr/>
        </p:nvCxnSpPr>
        <p:spPr>
          <a:xfrm flipH="1">
            <a:off x="808092" y="3364594"/>
            <a:ext cx="65159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3" name="Straight Connector 3112">
            <a:extLst>
              <a:ext uri="{FF2B5EF4-FFF2-40B4-BE49-F238E27FC236}">
                <a16:creationId xmlns:a16="http://schemas.microsoft.com/office/drawing/2014/main" id="{546211D9-BB6A-DF4C-ADED-60A30E0BF551}"/>
              </a:ext>
            </a:extLst>
          </p:cNvPr>
          <p:cNvCxnSpPr/>
          <p:nvPr/>
        </p:nvCxnSpPr>
        <p:spPr>
          <a:xfrm>
            <a:off x="808774" y="3364594"/>
            <a:ext cx="0" cy="338354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571FEC7-9FC5-1E47-91BE-BA13F564A02E}"/>
              </a:ext>
            </a:extLst>
          </p:cNvPr>
          <p:cNvCxnSpPr>
            <a:cxnSpLocks/>
          </p:cNvCxnSpPr>
          <p:nvPr/>
        </p:nvCxnSpPr>
        <p:spPr>
          <a:xfrm flipV="1">
            <a:off x="4789165" y="1476713"/>
            <a:ext cx="250692" cy="318776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26A5FAD-F2EF-7F47-BCAE-9741FFF4EB4F}"/>
              </a:ext>
            </a:extLst>
          </p:cNvPr>
          <p:cNvCxnSpPr>
            <a:cxnSpLocks/>
          </p:cNvCxnSpPr>
          <p:nvPr/>
        </p:nvCxnSpPr>
        <p:spPr>
          <a:xfrm>
            <a:off x="5027857" y="1479426"/>
            <a:ext cx="34901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2DD6199A-D20C-A541-90A1-28A5B781E16A}"/>
              </a:ext>
            </a:extLst>
          </p:cNvPr>
          <p:cNvSpPr/>
          <p:nvPr/>
        </p:nvSpPr>
        <p:spPr bwMode="auto">
          <a:xfrm rot="20606591">
            <a:off x="3372051" y="3467242"/>
            <a:ext cx="1793615" cy="954795"/>
          </a:xfrm>
          <a:prstGeom prst="parallelogram">
            <a:avLst>
              <a:gd name="adj" fmla="val 31659"/>
            </a:avLst>
          </a:prstGeom>
          <a:noFill/>
          <a:ln w="12700"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4" tIns="115203" rIns="144004" bIns="1152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342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E6A387-E494-784C-AD9F-5D2807664020}"/>
              </a:ext>
            </a:extLst>
          </p:cNvPr>
          <p:cNvSpPr txBox="1"/>
          <p:nvPr/>
        </p:nvSpPr>
        <p:spPr>
          <a:xfrm rot="20627974">
            <a:off x="3621252" y="3630411"/>
            <a:ext cx="1374342" cy="537996"/>
          </a:xfrm>
          <a:prstGeom prst="rect">
            <a:avLst/>
          </a:prstGeom>
          <a:noFill/>
        </p:spPr>
        <p:txBody>
          <a:bodyPr wrap="square" lIns="144004" tIns="115203" rIns="144004" bIns="11520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417"/>
              </a:spcAft>
            </a:pPr>
            <a:r>
              <a:rPr lang="en-US" sz="1102" dirty="0">
                <a:solidFill>
                  <a:schemeClr val="tx2">
                    <a:lumMod val="90000"/>
                  </a:schemeClr>
                </a:solidFill>
              </a:rPr>
              <a:t>Guest OS &amp; Fargate Task</a:t>
            </a:r>
          </a:p>
        </p:txBody>
      </p:sp>
      <p:sp>
        <p:nvSpPr>
          <p:cNvPr id="57" name="Right Bracket 56">
            <a:extLst>
              <a:ext uri="{FF2B5EF4-FFF2-40B4-BE49-F238E27FC236}">
                <a16:creationId xmlns:a16="http://schemas.microsoft.com/office/drawing/2014/main" id="{9CA90508-D67B-4741-9603-DB33B1D61864}"/>
              </a:ext>
            </a:extLst>
          </p:cNvPr>
          <p:cNvSpPr/>
          <p:nvPr/>
        </p:nvSpPr>
        <p:spPr>
          <a:xfrm>
            <a:off x="10412683" y="2249648"/>
            <a:ext cx="136399" cy="2085477"/>
          </a:xfrm>
          <a:prstGeom prst="rightBracket">
            <a:avLst/>
          </a:prstGeom>
          <a:ln w="254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17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1B6AD5C-4AF7-DD4C-9B92-9FD3712B2564}"/>
              </a:ext>
            </a:extLst>
          </p:cNvPr>
          <p:cNvCxnSpPr>
            <a:cxnSpLocks/>
          </p:cNvCxnSpPr>
          <p:nvPr/>
        </p:nvCxnSpPr>
        <p:spPr>
          <a:xfrm>
            <a:off x="10568544" y="3706521"/>
            <a:ext cx="335570" cy="0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449C2F-2B1D-A84D-BE1B-14806BB7D223}"/>
              </a:ext>
            </a:extLst>
          </p:cNvPr>
          <p:cNvCxnSpPr>
            <a:cxnSpLocks/>
          </p:cNvCxnSpPr>
          <p:nvPr/>
        </p:nvCxnSpPr>
        <p:spPr>
          <a:xfrm>
            <a:off x="10904114" y="3699715"/>
            <a:ext cx="0" cy="1384632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495BAD8-947C-C642-84DF-C51979676310}"/>
              </a:ext>
            </a:extLst>
          </p:cNvPr>
          <p:cNvSpPr txBox="1"/>
          <p:nvPr/>
        </p:nvSpPr>
        <p:spPr>
          <a:xfrm>
            <a:off x="8396745" y="5023118"/>
            <a:ext cx="3123743" cy="620455"/>
          </a:xfrm>
          <a:prstGeom prst="rect">
            <a:avLst/>
          </a:prstGeom>
          <a:noFill/>
        </p:spPr>
        <p:txBody>
          <a:bodyPr wrap="square" lIns="144004" tIns="115203" rIns="144004" bIns="115203" rtlCol="0">
            <a:spAutoFit/>
          </a:bodyPr>
          <a:lstStyle/>
          <a:p>
            <a:pPr>
              <a:lnSpc>
                <a:spcPct val="90000"/>
              </a:lnSpc>
              <a:spcAft>
                <a:spcPts val="1417"/>
              </a:spcAft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最小的设备模型和优化的内核配置使得启动时间比传统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短得多</a:t>
            </a:r>
            <a:endParaRPr lang="en-US" sz="126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86957694-5C8A-9C8F-CFC2-137795662E94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Firecracker</a:t>
            </a:r>
            <a:r>
              <a:rPr kumimoji="1" lang="zh-CN" altLang="en-US" sz="2800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42425533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EF5FD-F5E3-5E4E-0194-CF5DDD512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000" dirty="0"/>
              <a:t>Lambda:</a:t>
            </a:r>
            <a:r>
              <a:rPr kumimoji="1" lang="zh-CN" altLang="en-US" sz="3000" dirty="0"/>
              <a:t> 运行代码而无需预制或管理服务器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60BED3-A3C6-6434-D7D3-C37D498A6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47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642D64E-DCF1-8F4E-8DD6-3F1F2457A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28" y="1556419"/>
            <a:ext cx="10467210" cy="4594351"/>
          </a:xfrm>
        </p:spPr>
        <p:txBody>
          <a:bodyPr>
            <a:normAutofit/>
          </a:bodyPr>
          <a:lstStyle/>
          <a:p>
            <a:r>
              <a:rPr lang="en-US" altLang="zh-CN" sz="2000" dirty="0" err="1"/>
              <a:t>FaaS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函数即服务</a:t>
            </a:r>
            <a:r>
              <a:rPr lang="en-US" altLang="zh-CN" sz="2000" dirty="0"/>
              <a:t>)</a:t>
            </a:r>
          </a:p>
          <a:p>
            <a:endParaRPr lang="en-US" altLang="zh-CN" sz="2000" dirty="0"/>
          </a:p>
          <a:p>
            <a:r>
              <a:rPr lang="zh-CN" altLang="en-US" sz="2000" dirty="0"/>
              <a:t>运行代码而无需预制或管理服务器</a:t>
            </a:r>
          </a:p>
          <a:p>
            <a:endParaRPr lang="zh-CN" altLang="en-US" sz="2000" dirty="0"/>
          </a:p>
          <a:p>
            <a:r>
              <a:rPr lang="zh-CN" altLang="en-US" sz="2000" dirty="0"/>
              <a:t>只为使用的计算时间付费，代码未运行时不产生费用</a:t>
            </a:r>
          </a:p>
          <a:p>
            <a:endParaRPr lang="zh-CN" altLang="en-US" sz="2000" dirty="0"/>
          </a:p>
          <a:p>
            <a:r>
              <a:rPr lang="zh-CN" altLang="en-US" sz="2000" dirty="0"/>
              <a:t>自动以高可用性运行代码</a:t>
            </a:r>
          </a:p>
          <a:p>
            <a:endParaRPr lang="zh-CN" altLang="en-US" sz="2000" dirty="0"/>
          </a:p>
          <a:p>
            <a:r>
              <a:rPr lang="zh-CN" altLang="en-US" sz="2000" dirty="0"/>
              <a:t>按需自动扩展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Lambda</a:t>
            </a:r>
            <a:r>
              <a:rPr kumimoji="1" lang="zh-CN" altLang="en-US" sz="2800" dirty="0"/>
              <a:t>介绍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B408EF1-0F43-4029-E0A4-52C8EA9E405D}"/>
              </a:ext>
            </a:extLst>
          </p:cNvPr>
          <p:cNvCxnSpPr/>
          <p:nvPr/>
        </p:nvCxnSpPr>
        <p:spPr>
          <a:xfrm>
            <a:off x="742278" y="1914861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4516CD9-3CBC-53EB-B1A9-9A5FD2169E04}"/>
              </a:ext>
            </a:extLst>
          </p:cNvPr>
          <p:cNvCxnSpPr/>
          <p:nvPr/>
        </p:nvCxnSpPr>
        <p:spPr>
          <a:xfrm>
            <a:off x="742278" y="2712720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F30E849-963C-2BBC-64F0-8478914F38C6}"/>
              </a:ext>
            </a:extLst>
          </p:cNvPr>
          <p:cNvCxnSpPr/>
          <p:nvPr/>
        </p:nvCxnSpPr>
        <p:spPr>
          <a:xfrm>
            <a:off x="742278" y="3510578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0E49870-5C9E-D174-B343-A1C015083B4F}"/>
              </a:ext>
            </a:extLst>
          </p:cNvPr>
          <p:cNvCxnSpPr/>
          <p:nvPr/>
        </p:nvCxnSpPr>
        <p:spPr>
          <a:xfrm>
            <a:off x="742278" y="4268095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CE44990-48A6-9209-1920-DEAA79433989}"/>
              </a:ext>
            </a:extLst>
          </p:cNvPr>
          <p:cNvCxnSpPr/>
          <p:nvPr/>
        </p:nvCxnSpPr>
        <p:spPr>
          <a:xfrm>
            <a:off x="742278" y="5065954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19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642D64E-DCF1-8F4E-8DD6-3F1F2457A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28" y="1556419"/>
            <a:ext cx="10467210" cy="4594351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经典应用：</a:t>
            </a:r>
            <a:r>
              <a:rPr lang="en-US" altLang="zh-CN" sz="2000" dirty="0"/>
              <a:t>API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Gateway+Lambda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胶水服务：实现</a:t>
            </a:r>
            <a:r>
              <a:rPr lang="en-US" altLang="zh-CN" sz="2000" dirty="0"/>
              <a:t>AWS</a:t>
            </a:r>
            <a:r>
              <a:rPr lang="zh-CN" altLang="en-US" sz="2000" dirty="0"/>
              <a:t>不同服务之间的协作和自动化</a:t>
            </a:r>
          </a:p>
          <a:p>
            <a:endParaRPr lang="zh-CN" altLang="en-US" sz="2000" dirty="0"/>
          </a:p>
          <a:p>
            <a:r>
              <a:rPr lang="en-US" altLang="zh-CN" sz="2000" dirty="0"/>
              <a:t>IoT</a:t>
            </a:r>
            <a:r>
              <a:rPr lang="zh-CN" altLang="en-US" sz="2000" dirty="0"/>
              <a:t>设备运行</a:t>
            </a:r>
            <a:r>
              <a:rPr lang="en-US" altLang="zh-CN" sz="2000" dirty="0"/>
              <a:t>Lambda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/>
              <a:t>容器镜像</a:t>
            </a:r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常见应用场景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B408EF1-0F43-4029-E0A4-52C8EA9E405D}"/>
              </a:ext>
            </a:extLst>
          </p:cNvPr>
          <p:cNvCxnSpPr/>
          <p:nvPr/>
        </p:nvCxnSpPr>
        <p:spPr>
          <a:xfrm>
            <a:off x="742278" y="1914861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4516CD9-3CBC-53EB-B1A9-9A5FD2169E04}"/>
              </a:ext>
            </a:extLst>
          </p:cNvPr>
          <p:cNvCxnSpPr/>
          <p:nvPr/>
        </p:nvCxnSpPr>
        <p:spPr>
          <a:xfrm>
            <a:off x="742278" y="2712720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F30E849-963C-2BBC-64F0-8478914F38C6}"/>
              </a:ext>
            </a:extLst>
          </p:cNvPr>
          <p:cNvCxnSpPr/>
          <p:nvPr/>
        </p:nvCxnSpPr>
        <p:spPr>
          <a:xfrm>
            <a:off x="742278" y="3510578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0E49870-5C9E-D174-B343-A1C015083B4F}"/>
              </a:ext>
            </a:extLst>
          </p:cNvPr>
          <p:cNvCxnSpPr/>
          <p:nvPr/>
        </p:nvCxnSpPr>
        <p:spPr>
          <a:xfrm>
            <a:off x="742278" y="4268095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07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Lambda</a:t>
            </a:r>
            <a:r>
              <a:rPr kumimoji="1" lang="zh-CN" altLang="en-US" sz="2800" dirty="0"/>
              <a:t>底层</a:t>
            </a:r>
          </a:p>
        </p:txBody>
      </p:sp>
      <p:sp>
        <p:nvSpPr>
          <p:cNvPr id="15" name="TextBox 169">
            <a:extLst>
              <a:ext uri="{FF2B5EF4-FFF2-40B4-BE49-F238E27FC236}">
                <a16:creationId xmlns:a16="http://schemas.microsoft.com/office/drawing/2014/main" id="{DE0174C8-E2EF-F02E-0A32-A799EDDF9FED}"/>
              </a:ext>
            </a:extLst>
          </p:cNvPr>
          <p:cNvSpPr txBox="1"/>
          <p:nvPr/>
        </p:nvSpPr>
        <p:spPr>
          <a:xfrm>
            <a:off x="5009835" y="1975948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en-US" altLang="zh-CN" sz="800" dirty="0">
                <a:latin typeface="+mn-ea"/>
              </a:rPr>
              <a:t>10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C1F7352-80C5-FDFF-95AC-24C14D181E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262E3E"/>
              </a:clrFrom>
              <a:clrTo>
                <a:srgbClr val="262E3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1" y="984249"/>
            <a:ext cx="11398885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1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Serverless</a:t>
            </a:r>
            <a:r>
              <a:rPr kumimoji="1" lang="zh-CN" altLang="en-US" sz="2800" dirty="0"/>
              <a:t>应用</a:t>
            </a:r>
          </a:p>
        </p:txBody>
      </p:sp>
      <p:pic>
        <p:nvPicPr>
          <p:cNvPr id="22" name="Picture 24">
            <a:extLst>
              <a:ext uri="{FF2B5EF4-FFF2-40B4-BE49-F238E27FC236}">
                <a16:creationId xmlns:a16="http://schemas.microsoft.com/office/drawing/2014/main" id="{78650FFC-2E5D-8000-CDBF-ADCBE99C8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49" y="1415119"/>
            <a:ext cx="1404795" cy="140479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B6F8704-8FBD-CC70-166C-21F862F050AB}"/>
              </a:ext>
            </a:extLst>
          </p:cNvPr>
          <p:cNvSpPr txBox="1"/>
          <p:nvPr/>
        </p:nvSpPr>
        <p:spPr>
          <a:xfrm>
            <a:off x="5707486" y="2940865"/>
            <a:ext cx="1588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Lambda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5248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Serverless</a:t>
            </a:r>
            <a:r>
              <a:rPr kumimoji="1" lang="zh-CN" altLang="en-US" sz="2800" dirty="0"/>
              <a:t>应用</a:t>
            </a:r>
          </a:p>
        </p:txBody>
      </p:sp>
      <p:grpSp>
        <p:nvGrpSpPr>
          <p:cNvPr id="5" name="Group 20">
            <a:extLst>
              <a:ext uri="{FF2B5EF4-FFF2-40B4-BE49-F238E27FC236}">
                <a16:creationId xmlns:a16="http://schemas.microsoft.com/office/drawing/2014/main" id="{4E756637-7D0D-2838-BED2-B30A69C8BC98}"/>
              </a:ext>
            </a:extLst>
          </p:cNvPr>
          <p:cNvGrpSpPr/>
          <p:nvPr/>
        </p:nvGrpSpPr>
        <p:grpSpPr>
          <a:xfrm>
            <a:off x="5508656" y="1047755"/>
            <a:ext cx="1821781" cy="4477200"/>
            <a:chOff x="4013942" y="1229454"/>
            <a:chExt cx="1339453" cy="3291828"/>
          </a:xfrm>
        </p:grpSpPr>
        <p:grpSp>
          <p:nvGrpSpPr>
            <p:cNvPr id="6" name="Group 21">
              <a:extLst>
                <a:ext uri="{FF2B5EF4-FFF2-40B4-BE49-F238E27FC236}">
                  <a16:creationId xmlns:a16="http://schemas.microsoft.com/office/drawing/2014/main" id="{3EDAFA56-0A6A-F252-B45F-D343058C0AE8}"/>
                </a:ext>
              </a:extLst>
            </p:cNvPr>
            <p:cNvGrpSpPr/>
            <p:nvPr/>
          </p:nvGrpSpPr>
          <p:grpSpPr>
            <a:xfrm>
              <a:off x="4167235" y="1229454"/>
              <a:ext cx="1032867" cy="1302969"/>
              <a:chOff x="4090343" y="1229454"/>
              <a:chExt cx="1032867" cy="1302969"/>
            </a:xfrm>
          </p:grpSpPr>
          <p:pic>
            <p:nvPicPr>
              <p:cNvPr id="9" name="Picture 24">
                <a:extLst>
                  <a:ext uri="{FF2B5EF4-FFF2-40B4-BE49-F238E27FC236}">
                    <a16:creationId xmlns:a16="http://schemas.microsoft.com/office/drawing/2014/main" id="{73CE6181-A2B9-3C00-71C4-91FA786CE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343" y="1499556"/>
                <a:ext cx="1032867" cy="1032867"/>
              </a:xfrm>
              <a:prstGeom prst="rect">
                <a:avLst/>
              </a:prstGeom>
            </p:spPr>
          </p:pic>
          <p:sp>
            <p:nvSpPr>
              <p:cNvPr id="10" name="Rectangle 25">
                <a:extLst>
                  <a:ext uri="{FF2B5EF4-FFF2-40B4-BE49-F238E27FC236}">
                    <a16:creationId xmlns:a16="http://schemas.microsoft.com/office/drawing/2014/main" id="{0C7FB3AC-4016-DD98-78A4-094995C6452F}"/>
                  </a:ext>
                </a:extLst>
              </p:cNvPr>
              <p:cNvSpPr/>
              <p:nvPr/>
            </p:nvSpPr>
            <p:spPr>
              <a:xfrm>
                <a:off x="4350313" y="1229454"/>
                <a:ext cx="512926" cy="294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2625"/>
                  </a:spcBef>
                </a:pPr>
                <a:r>
                  <a:rPr lang="zh-CN" altLang="en-US" sz="2000" dirty="0">
                    <a:solidFill>
                      <a:srgbClr val="00B0F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mazon Ember" panose="020B0603020204020204" pitchFamily="34" charset="0"/>
                  </a:rPr>
                  <a:t>函数</a:t>
                </a:r>
                <a:endParaRPr lang="en-US" sz="2000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B823A038-AC0B-2CB1-71BA-220574E7104B}"/>
                </a:ext>
              </a:extLst>
            </p:cNvPr>
            <p:cNvSpPr/>
            <p:nvPr/>
          </p:nvSpPr>
          <p:spPr>
            <a:xfrm>
              <a:off x="4013942" y="2824104"/>
              <a:ext cx="1339453" cy="1697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Node.js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Python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Java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C#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Go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Ruby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PowerShell</a:t>
              </a:r>
            </a:p>
            <a:p>
              <a:pPr lvl="0" algn="ctr"/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Runtime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36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Serverless</a:t>
            </a:r>
            <a:r>
              <a:rPr kumimoji="1" lang="zh-CN" altLang="en-US" sz="2800" dirty="0"/>
              <a:t>应用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E95E55-BC8F-3589-6140-12EC9934BC93}"/>
              </a:ext>
            </a:extLst>
          </p:cNvPr>
          <p:cNvSpPr/>
          <p:nvPr/>
        </p:nvSpPr>
        <p:spPr>
          <a:xfrm>
            <a:off x="3008709" y="1047749"/>
            <a:ext cx="129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25"/>
              </a:spcBef>
            </a:pPr>
            <a:r>
              <a:rPr lang="zh-CN" altLang="en-US" sz="20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事件源</a:t>
            </a:r>
            <a:endParaRPr lang="en-US" sz="2000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06659CA-0732-B50B-0A3F-EA7C7F3CAF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0203" y="1514385"/>
            <a:ext cx="1348014" cy="1340189"/>
          </a:xfrm>
          <a:prstGeom prst="rect">
            <a:avLst/>
          </a:prstGeom>
          <a:noFill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1655C71-7F1D-9E25-D849-C3867DD26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84" y="3084562"/>
            <a:ext cx="798041" cy="798041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8317886F-1BB2-AA47-0FAF-C19E2C987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47" y="3918299"/>
            <a:ext cx="719259" cy="719259"/>
          </a:xfrm>
          <a:prstGeom prst="rect">
            <a:avLst/>
          </a:prstGeom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49AA86ED-C736-FE43-E05D-BF958F026A41}"/>
              </a:ext>
            </a:extLst>
          </p:cNvPr>
          <p:cNvGrpSpPr/>
          <p:nvPr/>
        </p:nvGrpSpPr>
        <p:grpSpPr>
          <a:xfrm>
            <a:off x="1497834" y="3235646"/>
            <a:ext cx="1570333" cy="2089569"/>
            <a:chOff x="398084" y="3054998"/>
            <a:chExt cx="1154577" cy="1188912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935AF810-B922-9693-9340-0A670CCD4269}"/>
                </a:ext>
              </a:extLst>
            </p:cNvPr>
            <p:cNvSpPr/>
            <p:nvPr/>
          </p:nvSpPr>
          <p:spPr>
            <a:xfrm>
              <a:off x="398579" y="3054998"/>
              <a:ext cx="1154082" cy="210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数据状态改变</a:t>
              </a:r>
              <a:endPara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C4991876-DA9E-74F9-8C70-6F6214E60C13}"/>
                </a:ext>
              </a:extLst>
            </p:cNvPr>
            <p:cNvSpPr/>
            <p:nvPr/>
          </p:nvSpPr>
          <p:spPr>
            <a:xfrm>
              <a:off x="398084" y="3524046"/>
              <a:ext cx="1154082" cy="210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终端节点请求</a:t>
              </a:r>
              <a:endPara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D6EFB170-9771-3C8E-AF7E-818F41447804}"/>
                </a:ext>
              </a:extLst>
            </p:cNvPr>
            <p:cNvSpPr/>
            <p:nvPr/>
          </p:nvSpPr>
          <p:spPr>
            <a:xfrm>
              <a:off x="398579" y="4033769"/>
              <a:ext cx="1154082" cy="210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资源状态改变</a:t>
              </a:r>
              <a:endPara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cxnSp>
        <p:nvCxnSpPr>
          <p:cNvPr id="14" name="Straight Arrow Connector 22">
            <a:extLst>
              <a:ext uri="{FF2B5EF4-FFF2-40B4-BE49-F238E27FC236}">
                <a16:creationId xmlns:a16="http://schemas.microsoft.com/office/drawing/2014/main" id="{F69303DE-40E3-F9E5-FE7E-F38ACDEDABAB}"/>
              </a:ext>
            </a:extLst>
          </p:cNvPr>
          <p:cNvCxnSpPr>
            <a:cxnSpLocks/>
          </p:cNvCxnSpPr>
          <p:nvPr/>
        </p:nvCxnSpPr>
        <p:spPr>
          <a:xfrm>
            <a:off x="4324618" y="2029832"/>
            <a:ext cx="1319710" cy="1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pic>
        <p:nvPicPr>
          <p:cNvPr id="15" name="Picture 33">
            <a:extLst>
              <a:ext uri="{FF2B5EF4-FFF2-40B4-BE49-F238E27FC236}">
                <a16:creationId xmlns:a16="http://schemas.microsoft.com/office/drawing/2014/main" id="{2C4E6B61-0F22-7FF3-5248-459C26D27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84" y="4626904"/>
            <a:ext cx="758651" cy="758651"/>
          </a:xfrm>
          <a:prstGeom prst="rect">
            <a:avLst/>
          </a:prstGeom>
        </p:spPr>
      </p:pic>
      <p:grpSp>
        <p:nvGrpSpPr>
          <p:cNvPr id="16" name="Group 20">
            <a:extLst>
              <a:ext uri="{FF2B5EF4-FFF2-40B4-BE49-F238E27FC236}">
                <a16:creationId xmlns:a16="http://schemas.microsoft.com/office/drawing/2014/main" id="{60B4362B-F5E7-0EB3-8AF8-93B16D554D7C}"/>
              </a:ext>
            </a:extLst>
          </p:cNvPr>
          <p:cNvGrpSpPr/>
          <p:nvPr/>
        </p:nvGrpSpPr>
        <p:grpSpPr>
          <a:xfrm>
            <a:off x="5508656" y="1047755"/>
            <a:ext cx="1821781" cy="4477200"/>
            <a:chOff x="4013942" y="1229454"/>
            <a:chExt cx="1339453" cy="3291828"/>
          </a:xfrm>
        </p:grpSpPr>
        <p:grpSp>
          <p:nvGrpSpPr>
            <p:cNvPr id="17" name="Group 21">
              <a:extLst>
                <a:ext uri="{FF2B5EF4-FFF2-40B4-BE49-F238E27FC236}">
                  <a16:creationId xmlns:a16="http://schemas.microsoft.com/office/drawing/2014/main" id="{E80CF775-AA58-045B-4E79-7E6100C4A8D7}"/>
                </a:ext>
              </a:extLst>
            </p:cNvPr>
            <p:cNvGrpSpPr/>
            <p:nvPr/>
          </p:nvGrpSpPr>
          <p:grpSpPr>
            <a:xfrm>
              <a:off x="4167235" y="1229454"/>
              <a:ext cx="1032867" cy="1302969"/>
              <a:chOff x="4090343" y="1229454"/>
              <a:chExt cx="1032867" cy="1302969"/>
            </a:xfrm>
          </p:grpSpPr>
          <p:pic>
            <p:nvPicPr>
              <p:cNvPr id="19" name="Picture 24">
                <a:extLst>
                  <a:ext uri="{FF2B5EF4-FFF2-40B4-BE49-F238E27FC236}">
                    <a16:creationId xmlns:a16="http://schemas.microsoft.com/office/drawing/2014/main" id="{5CF24F40-295A-F3DA-12F6-52051A1E4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343" y="1499556"/>
                <a:ext cx="1032867" cy="1032867"/>
              </a:xfrm>
              <a:prstGeom prst="rect">
                <a:avLst/>
              </a:prstGeom>
            </p:spPr>
          </p:pic>
          <p:sp>
            <p:nvSpPr>
              <p:cNvPr id="20" name="Rectangle 25">
                <a:extLst>
                  <a:ext uri="{FF2B5EF4-FFF2-40B4-BE49-F238E27FC236}">
                    <a16:creationId xmlns:a16="http://schemas.microsoft.com/office/drawing/2014/main" id="{9960F33D-64B5-8A1E-2E1C-FCA0AD21970C}"/>
                  </a:ext>
                </a:extLst>
              </p:cNvPr>
              <p:cNvSpPr/>
              <p:nvPr/>
            </p:nvSpPr>
            <p:spPr>
              <a:xfrm>
                <a:off x="4350313" y="1229454"/>
                <a:ext cx="512926" cy="294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2625"/>
                  </a:spcBef>
                </a:pPr>
                <a:r>
                  <a:rPr lang="zh-CN" altLang="en-US" sz="2000" dirty="0">
                    <a:solidFill>
                      <a:srgbClr val="00B0F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mazon Ember" panose="020B0603020204020204" pitchFamily="34" charset="0"/>
                  </a:rPr>
                  <a:t>函数</a:t>
                </a:r>
                <a:endParaRPr lang="en-US" sz="2000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2BB840E5-7E8B-5476-A4FD-5678BBAB54BA}"/>
                </a:ext>
              </a:extLst>
            </p:cNvPr>
            <p:cNvSpPr/>
            <p:nvPr/>
          </p:nvSpPr>
          <p:spPr>
            <a:xfrm>
              <a:off x="4013942" y="2824104"/>
              <a:ext cx="1339453" cy="1697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Node.js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Python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Java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C#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Go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Ruby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PowerShell</a:t>
              </a:r>
            </a:p>
            <a:p>
              <a:pPr lvl="0" algn="ctr"/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Runtime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086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Serverless</a:t>
            </a:r>
            <a:r>
              <a:rPr kumimoji="1" lang="zh-CN" altLang="en-US" sz="2800" dirty="0"/>
              <a:t>应用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0C549C-92FA-9344-68E6-99507C92650D}"/>
              </a:ext>
            </a:extLst>
          </p:cNvPr>
          <p:cNvSpPr/>
          <p:nvPr/>
        </p:nvSpPr>
        <p:spPr>
          <a:xfrm>
            <a:off x="3008709" y="1047749"/>
            <a:ext cx="129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25"/>
              </a:spcBef>
            </a:pPr>
            <a:r>
              <a:rPr lang="zh-CN" altLang="en-US" sz="20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事件源</a:t>
            </a:r>
            <a:endParaRPr lang="en-US" sz="2000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31C97A1-6D44-3635-9EEC-EE76DC53BC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0203" y="1514385"/>
            <a:ext cx="1348014" cy="1340189"/>
          </a:xfrm>
          <a:prstGeom prst="rect">
            <a:avLst/>
          </a:prstGeom>
          <a:noFill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20C8285-A335-B0A5-01B9-393EC622E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84" y="3084562"/>
            <a:ext cx="798041" cy="798041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124B72F0-EB25-C8E4-F975-A8EB62270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47" y="3918299"/>
            <a:ext cx="719259" cy="71925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834CC6F-40D8-FBAE-658F-C5F144C3A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884" y="1471141"/>
            <a:ext cx="1566120" cy="156612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1A2D888-FE3B-BAD9-0138-85DF722C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23" y="3021816"/>
            <a:ext cx="1361184" cy="1361184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2827F073-729D-BC74-9FE1-F204863E70AC}"/>
              </a:ext>
            </a:extLst>
          </p:cNvPr>
          <p:cNvSpPr/>
          <p:nvPr/>
        </p:nvSpPr>
        <p:spPr>
          <a:xfrm>
            <a:off x="8687982" y="1072465"/>
            <a:ext cx="9488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625"/>
              </a:spcBef>
            </a:pPr>
            <a:r>
              <a:rPr lang="zh-CN" altLang="en-US" sz="20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服务</a:t>
            </a:r>
            <a:endParaRPr lang="en-US" sz="2000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4449B6B9-651C-F58D-45C8-67794BC4E3C5}"/>
              </a:ext>
            </a:extLst>
          </p:cNvPr>
          <p:cNvGrpSpPr/>
          <p:nvPr/>
        </p:nvGrpSpPr>
        <p:grpSpPr>
          <a:xfrm>
            <a:off x="1497834" y="3235646"/>
            <a:ext cx="1570333" cy="2089569"/>
            <a:chOff x="398084" y="3054998"/>
            <a:chExt cx="1154577" cy="1188912"/>
          </a:xfrm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F01AB0F2-7E36-CF0F-2A27-B7B163434B2F}"/>
                </a:ext>
              </a:extLst>
            </p:cNvPr>
            <p:cNvSpPr/>
            <p:nvPr/>
          </p:nvSpPr>
          <p:spPr>
            <a:xfrm>
              <a:off x="398579" y="3054998"/>
              <a:ext cx="1154082" cy="210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数据状态改变</a:t>
              </a:r>
              <a:endPara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F2CF9459-99F5-CA06-4D71-BA649D551377}"/>
                </a:ext>
              </a:extLst>
            </p:cNvPr>
            <p:cNvSpPr/>
            <p:nvPr/>
          </p:nvSpPr>
          <p:spPr>
            <a:xfrm>
              <a:off x="398084" y="3524046"/>
              <a:ext cx="1154082" cy="210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终端节点请求</a:t>
              </a:r>
              <a:endPara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E472F23C-7579-B7AA-E1E3-3CC32F2BB71D}"/>
                </a:ext>
              </a:extLst>
            </p:cNvPr>
            <p:cNvSpPr/>
            <p:nvPr/>
          </p:nvSpPr>
          <p:spPr>
            <a:xfrm>
              <a:off x="398579" y="4033769"/>
              <a:ext cx="1154082" cy="210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资源状态改变</a:t>
              </a:r>
              <a:endPara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cxnSp>
        <p:nvCxnSpPr>
          <p:cNvPr id="17" name="Straight Arrow Connector 22">
            <a:extLst>
              <a:ext uri="{FF2B5EF4-FFF2-40B4-BE49-F238E27FC236}">
                <a16:creationId xmlns:a16="http://schemas.microsoft.com/office/drawing/2014/main" id="{F70A09E0-3D9B-0BB3-1561-FF9768771FAB}"/>
              </a:ext>
            </a:extLst>
          </p:cNvPr>
          <p:cNvCxnSpPr>
            <a:cxnSpLocks/>
          </p:cNvCxnSpPr>
          <p:nvPr/>
        </p:nvCxnSpPr>
        <p:spPr>
          <a:xfrm>
            <a:off x="4324618" y="2029832"/>
            <a:ext cx="1319710" cy="1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8" name="Straight Arrow Connector 28">
            <a:extLst>
              <a:ext uri="{FF2B5EF4-FFF2-40B4-BE49-F238E27FC236}">
                <a16:creationId xmlns:a16="http://schemas.microsoft.com/office/drawing/2014/main" id="{C45381F1-6750-4A83-4BCC-D5AD3F027191}"/>
              </a:ext>
            </a:extLst>
          </p:cNvPr>
          <p:cNvCxnSpPr>
            <a:cxnSpLocks/>
          </p:cNvCxnSpPr>
          <p:nvPr/>
        </p:nvCxnSpPr>
        <p:spPr>
          <a:xfrm>
            <a:off x="7208532" y="2054548"/>
            <a:ext cx="1319710" cy="1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7BC4E0A1-43AB-2307-5C11-1FB2AEE55F85}"/>
              </a:ext>
            </a:extLst>
          </p:cNvPr>
          <p:cNvCxnSpPr>
            <a:cxnSpLocks/>
          </p:cNvCxnSpPr>
          <p:nvPr/>
        </p:nvCxnSpPr>
        <p:spPr>
          <a:xfrm>
            <a:off x="7208532" y="2054548"/>
            <a:ext cx="1338671" cy="1108651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headEnd type="none" w="med" len="med"/>
            <a:tailEnd type="arrow" w="med" len="med"/>
          </a:ln>
          <a:effectLst/>
        </p:spPr>
      </p:cxnSp>
      <p:pic>
        <p:nvPicPr>
          <p:cNvPr id="20" name="Picture 33">
            <a:extLst>
              <a:ext uri="{FF2B5EF4-FFF2-40B4-BE49-F238E27FC236}">
                <a16:creationId xmlns:a16="http://schemas.microsoft.com/office/drawing/2014/main" id="{1C172C0D-772B-D114-DF10-D9FB21311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84" y="4626904"/>
            <a:ext cx="758651" cy="7586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84BED18-EABC-8EBB-7D6A-010A0A615C5D}"/>
              </a:ext>
            </a:extLst>
          </p:cNvPr>
          <p:cNvGrpSpPr/>
          <p:nvPr/>
        </p:nvGrpSpPr>
        <p:grpSpPr>
          <a:xfrm>
            <a:off x="5508656" y="1047755"/>
            <a:ext cx="1821781" cy="4477200"/>
            <a:chOff x="4013942" y="1229454"/>
            <a:chExt cx="1339453" cy="3291828"/>
          </a:xfrm>
        </p:grpSpPr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id="{D63C2D66-D001-395C-7209-D5017CF8D97D}"/>
                </a:ext>
              </a:extLst>
            </p:cNvPr>
            <p:cNvGrpSpPr/>
            <p:nvPr/>
          </p:nvGrpSpPr>
          <p:grpSpPr>
            <a:xfrm>
              <a:off x="4167235" y="1229454"/>
              <a:ext cx="1032867" cy="1302969"/>
              <a:chOff x="4090343" y="1229454"/>
              <a:chExt cx="1032867" cy="1302969"/>
            </a:xfrm>
          </p:grpSpPr>
          <p:pic>
            <p:nvPicPr>
              <p:cNvPr id="26" name="Picture 24">
                <a:extLst>
                  <a:ext uri="{FF2B5EF4-FFF2-40B4-BE49-F238E27FC236}">
                    <a16:creationId xmlns:a16="http://schemas.microsoft.com/office/drawing/2014/main" id="{E1E8D635-8E2D-5C8E-868D-F1ED24E82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343" y="1499556"/>
                <a:ext cx="1032867" cy="1032867"/>
              </a:xfrm>
              <a:prstGeom prst="rect">
                <a:avLst/>
              </a:prstGeom>
            </p:spPr>
          </p:pic>
          <p:sp>
            <p:nvSpPr>
              <p:cNvPr id="27" name="Rectangle 25">
                <a:extLst>
                  <a:ext uri="{FF2B5EF4-FFF2-40B4-BE49-F238E27FC236}">
                    <a16:creationId xmlns:a16="http://schemas.microsoft.com/office/drawing/2014/main" id="{5970D0AB-42F9-C9A3-6E9C-1E136C189427}"/>
                  </a:ext>
                </a:extLst>
              </p:cNvPr>
              <p:cNvSpPr/>
              <p:nvPr/>
            </p:nvSpPr>
            <p:spPr>
              <a:xfrm>
                <a:off x="4350313" y="1229454"/>
                <a:ext cx="512926" cy="294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2625"/>
                  </a:spcBef>
                </a:pPr>
                <a:r>
                  <a:rPr lang="zh-CN" altLang="en-US" sz="2000" dirty="0">
                    <a:solidFill>
                      <a:srgbClr val="00B0F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mazon Ember" panose="020B0603020204020204" pitchFamily="34" charset="0"/>
                  </a:rPr>
                  <a:t>函数</a:t>
                </a:r>
                <a:endParaRPr lang="en-US" sz="2000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76C77D73-BB8B-2177-E5B6-E75587147F57}"/>
                </a:ext>
              </a:extLst>
            </p:cNvPr>
            <p:cNvSpPr/>
            <p:nvPr/>
          </p:nvSpPr>
          <p:spPr>
            <a:xfrm>
              <a:off x="4013942" y="2824104"/>
              <a:ext cx="1339453" cy="1697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Node.js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Python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Java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C#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Go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Ruby</a:t>
              </a:r>
            </a:p>
            <a:p>
              <a:pPr algn="ctr" defTabSz="285750">
                <a:defRPr/>
              </a:pPr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PowerShell</a:t>
              </a:r>
            </a:p>
            <a:p>
              <a:pPr lvl="0" algn="ctr"/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Runtime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57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F2BB683-0814-1F84-A3AF-5AB48C5FD0D2}"/>
              </a:ext>
            </a:extLst>
          </p:cNvPr>
          <p:cNvSpPr txBox="1">
            <a:spLocks/>
          </p:cNvSpPr>
          <p:nvPr/>
        </p:nvSpPr>
        <p:spPr>
          <a:xfrm>
            <a:off x="432019" y="2404133"/>
            <a:ext cx="9228722" cy="9380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探索无服务器计算</a:t>
            </a:r>
            <a:endParaRPr lang="en-US" sz="4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7AB67A2-1B8E-BC12-B8BF-7CEEE6E81D4F}"/>
              </a:ext>
            </a:extLst>
          </p:cNvPr>
          <p:cNvSpPr txBox="1">
            <a:spLocks/>
          </p:cNvSpPr>
          <p:nvPr/>
        </p:nvSpPr>
        <p:spPr>
          <a:xfrm>
            <a:off x="432019" y="3753638"/>
            <a:ext cx="4640197" cy="7847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郑毅，解决方案架构师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2022.09.21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896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调用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A3E2F93-55A1-DFF2-7A9D-FD7E49F6D958}"/>
              </a:ext>
            </a:extLst>
          </p:cNvPr>
          <p:cNvSpPr txBox="1">
            <a:spLocks/>
          </p:cNvSpPr>
          <p:nvPr/>
        </p:nvSpPr>
        <p:spPr>
          <a:xfrm>
            <a:off x="1239567" y="1752953"/>
            <a:ext cx="2684479" cy="145447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Handler() function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调用执行的函数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F50E030B-B866-328B-0449-190407F9B5F7}"/>
              </a:ext>
            </a:extLst>
          </p:cNvPr>
          <p:cNvSpPr txBox="1">
            <a:spLocks/>
          </p:cNvSpPr>
          <p:nvPr/>
        </p:nvSpPr>
        <p:spPr>
          <a:xfrm>
            <a:off x="4458820" y="1752953"/>
            <a:ext cx="2684479" cy="14544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Event object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函数调用期间发送的数据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Content Placeholder 30">
            <a:extLst>
              <a:ext uri="{FF2B5EF4-FFF2-40B4-BE49-F238E27FC236}">
                <a16:creationId xmlns:a16="http://schemas.microsoft.com/office/drawing/2014/main" id="{B9F17085-3D92-C268-93D0-7B6332D40EF1}"/>
              </a:ext>
            </a:extLst>
          </p:cNvPr>
          <p:cNvSpPr txBox="1">
            <a:spLocks/>
          </p:cNvSpPr>
          <p:nvPr/>
        </p:nvSpPr>
        <p:spPr>
          <a:xfrm>
            <a:off x="7374877" y="1731181"/>
            <a:ext cx="2684479" cy="150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 object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运行时信息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(request ID, log group,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281EAA3-8537-A648-9783-28F905F2C111}"/>
              </a:ext>
            </a:extLst>
          </p:cNvPr>
          <p:cNvSpPr/>
          <p:nvPr/>
        </p:nvSpPr>
        <p:spPr>
          <a:xfrm>
            <a:off x="1338287" y="3541411"/>
            <a:ext cx="8764557" cy="2308324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import </a:t>
            </a:r>
            <a:r>
              <a:rPr lang="en-US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json</a:t>
            </a:r>
            <a:endParaRPr lang="en-US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 lvl="0">
              <a:defRPr/>
            </a:pPr>
            <a:endParaRPr lang="en-US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 lvl="0">
              <a:defRPr/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def </a:t>
            </a:r>
            <a:r>
              <a:rPr lang="en-US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lambda_handler</a:t>
            </a: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(event, context):</a:t>
            </a:r>
          </a:p>
          <a:p>
            <a:pPr lvl="0">
              <a:defRPr/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    # TODO implement</a:t>
            </a:r>
          </a:p>
          <a:p>
            <a:pPr lvl="0">
              <a:defRPr/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    return {</a:t>
            </a:r>
          </a:p>
          <a:p>
            <a:pPr lvl="0">
              <a:defRPr/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        '</a:t>
            </a:r>
            <a:r>
              <a:rPr lang="en-US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statusCode</a:t>
            </a: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': 200,</a:t>
            </a:r>
          </a:p>
          <a:p>
            <a:pPr lvl="0">
              <a:defRPr/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        'body': </a:t>
            </a:r>
            <a:r>
              <a:rPr lang="en-US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json.dumps</a:t>
            </a: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('Hello World!')</a:t>
            </a:r>
          </a:p>
          <a:p>
            <a:pPr lvl="0">
              <a:defRPr/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    }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70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lang="zh-CN" altLang="en-US" sz="2800" dirty="0"/>
              <a:t>监控和调试</a:t>
            </a:r>
            <a:r>
              <a:rPr lang="en-US" altLang="zh-CN" sz="2800" dirty="0"/>
              <a:t>Lambda</a:t>
            </a:r>
            <a:r>
              <a:rPr lang="zh-CN" altLang="en-US" sz="2800" dirty="0"/>
              <a:t>函数</a:t>
            </a:r>
            <a:endParaRPr kumimoji="1" lang="zh-CN" altLang="en-US" sz="28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18CB7C8-8EE3-62DA-E1D0-5D74460151FD}"/>
              </a:ext>
            </a:extLst>
          </p:cNvPr>
          <p:cNvSpPr txBox="1">
            <a:spLocks/>
          </p:cNvSpPr>
          <p:nvPr/>
        </p:nvSpPr>
        <p:spPr>
          <a:xfrm>
            <a:off x="644827" y="1255719"/>
            <a:ext cx="10467210" cy="43638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Lambda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控制台包含仪表盘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列出所有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Lambda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轻松编辑资源、事件源和其他设置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指标一览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Lambda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函数的指标都会自动报告给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Amazon CloudWatch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错误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延时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Throttles</a:t>
            </a: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5B5DB368-5F06-59A2-46C0-BC5952FBC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46" t="19131" r="10839" b="20911"/>
          <a:stretch/>
        </p:blipFill>
        <p:spPr>
          <a:xfrm>
            <a:off x="644827" y="4097960"/>
            <a:ext cx="6088921" cy="1884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628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lang="en-US" altLang="zh-CN" sz="2800" dirty="0"/>
              <a:t>Lambda</a:t>
            </a:r>
            <a:r>
              <a:rPr lang="zh-CN" altLang="en-US" sz="2800" dirty="0"/>
              <a:t>执行模型</a:t>
            </a:r>
            <a:endParaRPr kumimoji="1" lang="zh-CN" altLang="en-US" sz="2800" dirty="0"/>
          </a:p>
        </p:txBody>
      </p:sp>
      <p:sp>
        <p:nvSpPr>
          <p:cNvPr id="92" name="Content Placeholder 5">
            <a:extLst>
              <a:ext uri="{FF2B5EF4-FFF2-40B4-BE49-F238E27FC236}">
                <a16:creationId xmlns:a16="http://schemas.microsoft.com/office/drawing/2014/main" id="{A901634F-1089-FE04-F06B-EFB1A247C7D9}"/>
              </a:ext>
            </a:extLst>
          </p:cNvPr>
          <p:cNvSpPr txBox="1">
            <a:spLocks/>
          </p:cNvSpPr>
          <p:nvPr/>
        </p:nvSpPr>
        <p:spPr>
          <a:xfrm>
            <a:off x="56157" y="814249"/>
            <a:ext cx="3535975" cy="489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Synchronous</a:t>
            </a:r>
            <a:r>
              <a:rPr lang="zh-CN" altLang="en-US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(push)</a:t>
            </a:r>
          </a:p>
        </p:txBody>
      </p:sp>
      <p:sp>
        <p:nvSpPr>
          <p:cNvPr id="93" name="Content Placeholder 6">
            <a:extLst>
              <a:ext uri="{FF2B5EF4-FFF2-40B4-BE49-F238E27FC236}">
                <a16:creationId xmlns:a16="http://schemas.microsoft.com/office/drawing/2014/main" id="{7509D7E1-66C3-C61D-FA0D-C53FC5F8ADEC}"/>
              </a:ext>
            </a:extLst>
          </p:cNvPr>
          <p:cNvSpPr txBox="1">
            <a:spLocks/>
          </p:cNvSpPr>
          <p:nvPr/>
        </p:nvSpPr>
        <p:spPr>
          <a:xfrm>
            <a:off x="4243615" y="809002"/>
            <a:ext cx="3533677" cy="492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Asynchronous (event)</a:t>
            </a:r>
          </a:p>
        </p:txBody>
      </p:sp>
      <p:sp>
        <p:nvSpPr>
          <p:cNvPr id="94" name="Content Placeholder 7">
            <a:extLst>
              <a:ext uri="{FF2B5EF4-FFF2-40B4-BE49-F238E27FC236}">
                <a16:creationId xmlns:a16="http://schemas.microsoft.com/office/drawing/2014/main" id="{3C992BFE-E900-2391-582C-35027CD5EF46}"/>
              </a:ext>
            </a:extLst>
          </p:cNvPr>
          <p:cNvSpPr txBox="1">
            <a:spLocks/>
          </p:cNvSpPr>
          <p:nvPr/>
        </p:nvSpPr>
        <p:spPr>
          <a:xfrm>
            <a:off x="7924132" y="810789"/>
            <a:ext cx="3535974" cy="489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Stream</a:t>
            </a:r>
            <a:r>
              <a:rPr lang="zh-CN" altLang="en-US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(Poll-based)</a:t>
            </a:r>
          </a:p>
        </p:txBody>
      </p:sp>
      <p:sp>
        <p:nvSpPr>
          <p:cNvPr id="95" name="TextBox 24">
            <a:extLst>
              <a:ext uri="{FF2B5EF4-FFF2-40B4-BE49-F238E27FC236}">
                <a16:creationId xmlns:a16="http://schemas.microsoft.com/office/drawing/2014/main" id="{BD8C4D5F-921A-7D75-9F65-378BE1F69042}"/>
              </a:ext>
            </a:extLst>
          </p:cNvPr>
          <p:cNvSpPr txBox="1"/>
          <p:nvPr/>
        </p:nvSpPr>
        <p:spPr>
          <a:xfrm>
            <a:off x="9286425" y="1518719"/>
            <a:ext cx="13480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DynamoDB</a:t>
            </a:r>
          </a:p>
        </p:txBody>
      </p:sp>
      <p:sp>
        <p:nvSpPr>
          <p:cNvPr id="96" name="TextBox 22">
            <a:extLst>
              <a:ext uri="{FF2B5EF4-FFF2-40B4-BE49-F238E27FC236}">
                <a16:creationId xmlns:a16="http://schemas.microsoft.com/office/drawing/2014/main" id="{58349DBE-9C49-5F7F-76CE-6A68741272B1}"/>
              </a:ext>
            </a:extLst>
          </p:cNvPr>
          <p:cNvSpPr txBox="1"/>
          <p:nvPr/>
        </p:nvSpPr>
        <p:spPr>
          <a:xfrm>
            <a:off x="5769694" y="1518541"/>
            <a:ext cx="12099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SNS</a:t>
            </a:r>
          </a:p>
        </p:txBody>
      </p:sp>
      <p:grpSp>
        <p:nvGrpSpPr>
          <p:cNvPr id="97" name="Group 47">
            <a:extLst>
              <a:ext uri="{FF2B5EF4-FFF2-40B4-BE49-F238E27FC236}">
                <a16:creationId xmlns:a16="http://schemas.microsoft.com/office/drawing/2014/main" id="{FEA59E0E-98F6-B464-CEA8-154E27770419}"/>
              </a:ext>
            </a:extLst>
          </p:cNvPr>
          <p:cNvGrpSpPr/>
          <p:nvPr/>
        </p:nvGrpSpPr>
        <p:grpSpPr>
          <a:xfrm rot="5400000">
            <a:off x="1598597" y="2205958"/>
            <a:ext cx="489280" cy="2215754"/>
            <a:chOff x="338290" y="0"/>
            <a:chExt cx="582016" cy="3063240"/>
          </a:xfrm>
        </p:grpSpPr>
        <p:sp>
          <p:nvSpPr>
            <p:cNvPr id="98" name="Rectangle 48">
              <a:extLst>
                <a:ext uri="{FF2B5EF4-FFF2-40B4-BE49-F238E27FC236}">
                  <a16:creationId xmlns:a16="http://schemas.microsoft.com/office/drawing/2014/main" id="{180C2500-D89B-71D5-C2EC-100B83F94416}"/>
                </a:ext>
              </a:extLst>
            </p:cNvPr>
            <p:cNvSpPr/>
            <p:nvPr/>
          </p:nvSpPr>
          <p:spPr>
            <a:xfrm rot="16200000">
              <a:off x="-902323" y="1240613"/>
              <a:ext cx="3063240" cy="5820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/order</a:t>
              </a:r>
            </a:p>
          </p:txBody>
        </p:sp>
        <p:sp>
          <p:nvSpPr>
            <p:cNvPr id="99" name="Rectangle 49">
              <a:extLst>
                <a:ext uri="{FF2B5EF4-FFF2-40B4-BE49-F238E27FC236}">
                  <a16:creationId xmlns:a16="http://schemas.microsoft.com/office/drawing/2014/main" id="{1E40BC22-58D1-F59F-D486-55379BDD3A5D}"/>
                </a:ext>
              </a:extLst>
            </p:cNvPr>
            <p:cNvSpPr/>
            <p:nvPr/>
          </p:nvSpPr>
          <p:spPr>
            <a:xfrm rot="16200000">
              <a:off x="-902321" y="1240612"/>
              <a:ext cx="3063240" cy="58201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cxnSp>
        <p:nvCxnSpPr>
          <p:cNvPr id="100" name="Straight Arrow Connector 53">
            <a:extLst>
              <a:ext uri="{FF2B5EF4-FFF2-40B4-BE49-F238E27FC236}">
                <a16:creationId xmlns:a16="http://schemas.microsoft.com/office/drawing/2014/main" id="{D082CCEB-A8A0-65EF-0790-63ECED13EC21}"/>
              </a:ext>
            </a:extLst>
          </p:cNvPr>
          <p:cNvCxnSpPr>
            <a:cxnSpLocks/>
          </p:cNvCxnSpPr>
          <p:nvPr/>
        </p:nvCxnSpPr>
        <p:spPr>
          <a:xfrm>
            <a:off x="1824145" y="3708175"/>
            <a:ext cx="1" cy="4721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58">
            <a:extLst>
              <a:ext uri="{FF2B5EF4-FFF2-40B4-BE49-F238E27FC236}">
                <a16:creationId xmlns:a16="http://schemas.microsoft.com/office/drawing/2014/main" id="{7CA6B1E7-0A13-5298-DC00-FBA485F0AD1A}"/>
              </a:ext>
            </a:extLst>
          </p:cNvPr>
          <p:cNvCxnSpPr>
            <a:cxnSpLocks/>
          </p:cNvCxnSpPr>
          <p:nvPr/>
        </p:nvCxnSpPr>
        <p:spPr>
          <a:xfrm>
            <a:off x="1830882" y="2309087"/>
            <a:ext cx="0" cy="6878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61">
            <a:extLst>
              <a:ext uri="{FF2B5EF4-FFF2-40B4-BE49-F238E27FC236}">
                <a16:creationId xmlns:a16="http://schemas.microsoft.com/office/drawing/2014/main" id="{2339AABA-5891-F3E4-8F79-2DDC680271E7}"/>
              </a:ext>
            </a:extLst>
          </p:cNvPr>
          <p:cNvCxnSpPr>
            <a:cxnSpLocks/>
            <a:endCxn id="125" idx="0"/>
          </p:cNvCxnSpPr>
          <p:nvPr/>
        </p:nvCxnSpPr>
        <p:spPr>
          <a:xfrm>
            <a:off x="5724347" y="3996746"/>
            <a:ext cx="1" cy="418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" name="TextBox 68">
            <a:extLst>
              <a:ext uri="{FF2B5EF4-FFF2-40B4-BE49-F238E27FC236}">
                <a16:creationId xmlns:a16="http://schemas.microsoft.com/office/drawing/2014/main" id="{9E5FE834-ED46-13D5-ED11-F783C140E72A}"/>
              </a:ext>
            </a:extLst>
          </p:cNvPr>
          <p:cNvSpPr txBox="1"/>
          <p:nvPr/>
        </p:nvSpPr>
        <p:spPr>
          <a:xfrm>
            <a:off x="5757339" y="2472445"/>
            <a:ext cx="12099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S3</a:t>
            </a:r>
          </a:p>
        </p:txBody>
      </p:sp>
      <p:cxnSp>
        <p:nvCxnSpPr>
          <p:cNvPr id="104" name="Straight Arrow Connector 71">
            <a:extLst>
              <a:ext uri="{FF2B5EF4-FFF2-40B4-BE49-F238E27FC236}">
                <a16:creationId xmlns:a16="http://schemas.microsoft.com/office/drawing/2014/main" id="{44FFEB1B-8491-AE9F-5C26-EEAEFEB72D5B}"/>
              </a:ext>
            </a:extLst>
          </p:cNvPr>
          <p:cNvCxnSpPr>
            <a:cxnSpLocks/>
          </p:cNvCxnSpPr>
          <p:nvPr/>
        </p:nvCxnSpPr>
        <p:spPr>
          <a:xfrm>
            <a:off x="5084229" y="3604238"/>
            <a:ext cx="980160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1">
            <a:extLst>
              <a:ext uri="{FF2B5EF4-FFF2-40B4-BE49-F238E27FC236}">
                <a16:creationId xmlns:a16="http://schemas.microsoft.com/office/drawing/2014/main" id="{A2774B6F-345D-F0A0-FFB3-39F5838A7A6D}"/>
              </a:ext>
            </a:extLst>
          </p:cNvPr>
          <p:cNvCxnSpPr>
            <a:cxnSpLocks/>
          </p:cNvCxnSpPr>
          <p:nvPr/>
        </p:nvCxnSpPr>
        <p:spPr>
          <a:xfrm>
            <a:off x="5084229" y="3694455"/>
            <a:ext cx="980160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>
            <a:extLst>
              <a:ext uri="{FF2B5EF4-FFF2-40B4-BE49-F238E27FC236}">
                <a16:creationId xmlns:a16="http://schemas.microsoft.com/office/drawing/2014/main" id="{91060BBD-577C-5358-2E47-5523B811F1F9}"/>
              </a:ext>
            </a:extLst>
          </p:cNvPr>
          <p:cNvCxnSpPr>
            <a:cxnSpLocks/>
          </p:cNvCxnSpPr>
          <p:nvPr/>
        </p:nvCxnSpPr>
        <p:spPr>
          <a:xfrm>
            <a:off x="5084229" y="3782317"/>
            <a:ext cx="98016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4">
            <a:extLst>
              <a:ext uri="{FF2B5EF4-FFF2-40B4-BE49-F238E27FC236}">
                <a16:creationId xmlns:a16="http://schemas.microsoft.com/office/drawing/2014/main" id="{C283DFFE-2E85-4DDE-2B1D-43AB9D27DC00}"/>
              </a:ext>
            </a:extLst>
          </p:cNvPr>
          <p:cNvSpPr/>
          <p:nvPr/>
        </p:nvSpPr>
        <p:spPr>
          <a:xfrm>
            <a:off x="6301490" y="3541311"/>
            <a:ext cx="1023592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18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reqs</a:t>
            </a:r>
          </a:p>
        </p:txBody>
      </p:sp>
      <p:sp>
        <p:nvSpPr>
          <p:cNvPr id="108" name="TextBox 106">
            <a:extLst>
              <a:ext uri="{FF2B5EF4-FFF2-40B4-BE49-F238E27FC236}">
                <a16:creationId xmlns:a16="http://schemas.microsoft.com/office/drawing/2014/main" id="{FF4936B7-074B-3E7F-BD64-4A97E6B3C5FA}"/>
              </a:ext>
            </a:extLst>
          </p:cNvPr>
          <p:cNvSpPr txBox="1"/>
          <p:nvPr/>
        </p:nvSpPr>
        <p:spPr>
          <a:xfrm>
            <a:off x="9258134" y="2537841"/>
            <a:ext cx="12259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Kinesis</a:t>
            </a:r>
          </a:p>
        </p:txBody>
      </p:sp>
      <p:sp>
        <p:nvSpPr>
          <p:cNvPr id="109" name="Rectangle 113">
            <a:extLst>
              <a:ext uri="{FF2B5EF4-FFF2-40B4-BE49-F238E27FC236}">
                <a16:creationId xmlns:a16="http://schemas.microsoft.com/office/drawing/2014/main" id="{2B663692-47FC-FB2D-20A2-81365BABD628}"/>
              </a:ext>
            </a:extLst>
          </p:cNvPr>
          <p:cNvSpPr/>
          <p:nvPr/>
        </p:nvSpPr>
        <p:spPr>
          <a:xfrm>
            <a:off x="8986445" y="3547907"/>
            <a:ext cx="1364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changes</a:t>
            </a:r>
          </a:p>
        </p:txBody>
      </p:sp>
      <p:sp>
        <p:nvSpPr>
          <p:cNvPr id="110" name="Rectangle 114">
            <a:extLst>
              <a:ext uri="{FF2B5EF4-FFF2-40B4-BE49-F238E27FC236}">
                <a16:creationId xmlns:a16="http://schemas.microsoft.com/office/drawing/2014/main" id="{3763DB55-FAD0-E4D5-CD20-47829008D6B2}"/>
              </a:ext>
            </a:extLst>
          </p:cNvPr>
          <p:cNvSpPr/>
          <p:nvPr/>
        </p:nvSpPr>
        <p:spPr>
          <a:xfrm>
            <a:off x="8347757" y="3509751"/>
            <a:ext cx="2529874" cy="578334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grpSp>
        <p:nvGrpSpPr>
          <p:cNvPr id="111" name="Group 120">
            <a:extLst>
              <a:ext uri="{FF2B5EF4-FFF2-40B4-BE49-F238E27FC236}">
                <a16:creationId xmlns:a16="http://schemas.microsoft.com/office/drawing/2014/main" id="{5F503268-77AF-4C0A-9084-8EEEC5948294}"/>
              </a:ext>
            </a:extLst>
          </p:cNvPr>
          <p:cNvGrpSpPr/>
          <p:nvPr/>
        </p:nvGrpSpPr>
        <p:grpSpPr>
          <a:xfrm>
            <a:off x="8534162" y="3612709"/>
            <a:ext cx="471213" cy="326038"/>
            <a:chOff x="6980496" y="3207836"/>
            <a:chExt cx="325582" cy="225274"/>
          </a:xfrm>
        </p:grpSpPr>
        <p:pic>
          <p:nvPicPr>
            <p:cNvPr id="112" name="Picture 110">
              <a:extLst>
                <a:ext uri="{FF2B5EF4-FFF2-40B4-BE49-F238E27FC236}">
                  <a16:creationId xmlns:a16="http://schemas.microsoft.com/office/drawing/2014/main" id="{BDB8E281-8ACF-92C9-2BA1-7CB94DB1F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0496" y="3207836"/>
              <a:ext cx="190232" cy="225274"/>
            </a:xfrm>
            <a:prstGeom prst="rect">
              <a:avLst/>
            </a:prstGeom>
          </p:spPr>
        </p:pic>
        <p:pic>
          <p:nvPicPr>
            <p:cNvPr id="113" name="Picture 116">
              <a:extLst>
                <a:ext uri="{FF2B5EF4-FFF2-40B4-BE49-F238E27FC236}">
                  <a16:creationId xmlns:a16="http://schemas.microsoft.com/office/drawing/2014/main" id="{F4E5C948-0A5E-BEB5-8636-55D112D7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851" y="3207836"/>
              <a:ext cx="190232" cy="225274"/>
            </a:xfrm>
            <a:prstGeom prst="rect">
              <a:avLst/>
            </a:prstGeom>
          </p:spPr>
        </p:pic>
        <p:pic>
          <p:nvPicPr>
            <p:cNvPr id="114" name="Picture 118">
              <a:extLst>
                <a:ext uri="{FF2B5EF4-FFF2-40B4-BE49-F238E27FC236}">
                  <a16:creationId xmlns:a16="http://schemas.microsoft.com/office/drawing/2014/main" id="{79D34F8D-A85B-F9F8-49AF-5263B8756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846" y="3207836"/>
              <a:ext cx="190232" cy="225274"/>
            </a:xfrm>
            <a:prstGeom prst="rect">
              <a:avLst/>
            </a:prstGeom>
          </p:spPr>
        </p:pic>
      </p:grpSp>
      <p:sp>
        <p:nvSpPr>
          <p:cNvPr id="115" name="TextBox 122">
            <a:extLst>
              <a:ext uri="{FF2B5EF4-FFF2-40B4-BE49-F238E27FC236}">
                <a16:creationId xmlns:a16="http://schemas.microsoft.com/office/drawing/2014/main" id="{4B5F73F7-520D-DAC9-7653-8063FF15BD4C}"/>
              </a:ext>
            </a:extLst>
          </p:cNvPr>
          <p:cNvSpPr txBox="1"/>
          <p:nvPr/>
        </p:nvSpPr>
        <p:spPr>
          <a:xfrm>
            <a:off x="9204389" y="4794044"/>
            <a:ext cx="16083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00">
                <a:latin typeface="Helvetica Neue"/>
                <a:cs typeface="Helvetica Neue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Lambda service</a:t>
            </a:r>
          </a:p>
        </p:txBody>
      </p:sp>
      <p:cxnSp>
        <p:nvCxnSpPr>
          <p:cNvPr id="116" name="Straight Arrow Connector 123">
            <a:extLst>
              <a:ext uri="{FF2B5EF4-FFF2-40B4-BE49-F238E27FC236}">
                <a16:creationId xmlns:a16="http://schemas.microsoft.com/office/drawing/2014/main" id="{E94F9140-1291-30D6-4406-533F481B9C12}"/>
              </a:ext>
            </a:extLst>
          </p:cNvPr>
          <p:cNvCxnSpPr>
            <a:cxnSpLocks/>
          </p:cNvCxnSpPr>
          <p:nvPr/>
        </p:nvCxnSpPr>
        <p:spPr>
          <a:xfrm>
            <a:off x="9690742" y="4187967"/>
            <a:ext cx="1" cy="576128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34">
            <a:extLst>
              <a:ext uri="{FF2B5EF4-FFF2-40B4-BE49-F238E27FC236}">
                <a16:creationId xmlns:a16="http://schemas.microsoft.com/office/drawing/2014/main" id="{7BBC3C12-E906-6E0D-73D4-78E5158C1FBD}"/>
              </a:ext>
            </a:extLst>
          </p:cNvPr>
          <p:cNvCxnSpPr>
            <a:cxnSpLocks/>
            <a:stCxn id="126" idx="2"/>
            <a:endCxn id="129" idx="1"/>
          </p:cNvCxnSpPr>
          <p:nvPr/>
        </p:nvCxnSpPr>
        <p:spPr>
          <a:xfrm rot="16200000" flipH="1">
            <a:off x="8799152" y="5241445"/>
            <a:ext cx="483928" cy="453917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45">
            <a:extLst>
              <a:ext uri="{FF2B5EF4-FFF2-40B4-BE49-F238E27FC236}">
                <a16:creationId xmlns:a16="http://schemas.microsoft.com/office/drawing/2014/main" id="{07F84632-9086-CDFB-BBB3-584D07C03731}"/>
              </a:ext>
            </a:extLst>
          </p:cNvPr>
          <p:cNvSpPr txBox="1"/>
          <p:nvPr/>
        </p:nvSpPr>
        <p:spPr>
          <a:xfrm>
            <a:off x="1312981" y="1548166"/>
            <a:ext cx="191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API Gateway</a:t>
            </a:r>
          </a:p>
        </p:txBody>
      </p:sp>
      <p:pic>
        <p:nvPicPr>
          <p:cNvPr id="119" name="Graphic 46">
            <a:extLst>
              <a:ext uri="{FF2B5EF4-FFF2-40B4-BE49-F238E27FC236}">
                <a16:creationId xmlns:a16="http://schemas.microsoft.com/office/drawing/2014/main" id="{E3F27AD1-01F9-18E9-BC8A-6A457AF36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057" y="1500730"/>
            <a:ext cx="697050" cy="697050"/>
          </a:xfrm>
          <a:prstGeom prst="rect">
            <a:avLst/>
          </a:prstGeom>
        </p:spPr>
      </p:pic>
      <p:grpSp>
        <p:nvGrpSpPr>
          <p:cNvPr id="120" name="Group 3">
            <a:extLst>
              <a:ext uri="{FF2B5EF4-FFF2-40B4-BE49-F238E27FC236}">
                <a16:creationId xmlns:a16="http://schemas.microsoft.com/office/drawing/2014/main" id="{4E5C9D7F-1B1B-1666-5AA1-CE94A04CD088}"/>
              </a:ext>
            </a:extLst>
          </p:cNvPr>
          <p:cNvGrpSpPr/>
          <p:nvPr/>
        </p:nvGrpSpPr>
        <p:grpSpPr>
          <a:xfrm>
            <a:off x="899772" y="4242128"/>
            <a:ext cx="1862219" cy="1336746"/>
            <a:chOff x="821871" y="3817891"/>
            <a:chExt cx="1286690" cy="923617"/>
          </a:xfrm>
        </p:grpSpPr>
        <p:sp>
          <p:nvSpPr>
            <p:cNvPr id="121" name="TextBox 50">
              <a:extLst>
                <a:ext uri="{FF2B5EF4-FFF2-40B4-BE49-F238E27FC236}">
                  <a16:creationId xmlns:a16="http://schemas.microsoft.com/office/drawing/2014/main" id="{469B1FC5-A47B-0531-B2AB-A89F67AE567F}"/>
                </a:ext>
              </a:extLst>
            </p:cNvPr>
            <p:cNvSpPr txBox="1"/>
            <p:nvPr/>
          </p:nvSpPr>
          <p:spPr>
            <a:xfrm>
              <a:off x="821871" y="4294929"/>
              <a:ext cx="1286690" cy="44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Lambda function</a:t>
              </a:r>
            </a:p>
          </p:txBody>
        </p:sp>
        <p:pic>
          <p:nvPicPr>
            <p:cNvPr id="122" name="Graphic 51">
              <a:extLst>
                <a:ext uri="{FF2B5EF4-FFF2-40B4-BE49-F238E27FC236}">
                  <a16:creationId xmlns:a16="http://schemas.microsoft.com/office/drawing/2014/main" id="{3C479C51-B2FB-E5B7-0B42-989D7DD6A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25612" y="3817891"/>
              <a:ext cx="469900" cy="469900"/>
            </a:xfrm>
            <a:prstGeom prst="rect">
              <a:avLst/>
            </a:prstGeom>
          </p:spPr>
        </p:pic>
      </p:grpSp>
      <p:grpSp>
        <p:nvGrpSpPr>
          <p:cNvPr id="123" name="Group 2">
            <a:extLst>
              <a:ext uri="{FF2B5EF4-FFF2-40B4-BE49-F238E27FC236}">
                <a16:creationId xmlns:a16="http://schemas.microsoft.com/office/drawing/2014/main" id="{1B323BD1-2C28-3776-F3E6-FAEA04F32803}"/>
              </a:ext>
            </a:extLst>
          </p:cNvPr>
          <p:cNvGrpSpPr/>
          <p:nvPr/>
        </p:nvGrpSpPr>
        <p:grpSpPr>
          <a:xfrm>
            <a:off x="4793238" y="4415486"/>
            <a:ext cx="1862219" cy="1326415"/>
            <a:chOff x="3673939" y="3850957"/>
            <a:chExt cx="1286690" cy="916479"/>
          </a:xfrm>
        </p:grpSpPr>
        <p:sp>
          <p:nvSpPr>
            <p:cNvPr id="124" name="TextBox 52">
              <a:extLst>
                <a:ext uri="{FF2B5EF4-FFF2-40B4-BE49-F238E27FC236}">
                  <a16:creationId xmlns:a16="http://schemas.microsoft.com/office/drawing/2014/main" id="{7BE142F6-71B2-9371-B8A4-D872905A8394}"/>
                </a:ext>
              </a:extLst>
            </p:cNvPr>
            <p:cNvSpPr txBox="1"/>
            <p:nvPr/>
          </p:nvSpPr>
          <p:spPr>
            <a:xfrm>
              <a:off x="3673939" y="4320857"/>
              <a:ext cx="1286690" cy="44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Lambda function</a:t>
              </a:r>
            </a:p>
          </p:txBody>
        </p:sp>
        <p:pic>
          <p:nvPicPr>
            <p:cNvPr id="125" name="Graphic 54">
              <a:extLst>
                <a:ext uri="{FF2B5EF4-FFF2-40B4-BE49-F238E27FC236}">
                  <a16:creationId xmlns:a16="http://schemas.microsoft.com/office/drawing/2014/main" id="{AB96DD75-2D0B-2780-6BC2-297DBF33A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82335" y="3850957"/>
              <a:ext cx="469900" cy="469900"/>
            </a:xfrm>
            <a:prstGeom prst="rect">
              <a:avLst/>
            </a:prstGeom>
          </p:spPr>
        </p:pic>
      </p:grpSp>
      <p:pic>
        <p:nvPicPr>
          <p:cNvPr id="126" name="Graphic 55">
            <a:extLst>
              <a:ext uri="{FF2B5EF4-FFF2-40B4-BE49-F238E27FC236}">
                <a16:creationId xmlns:a16="http://schemas.microsoft.com/office/drawing/2014/main" id="{420B2BD8-A789-6BC6-926F-0E2489AC6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5633" y="4529390"/>
            <a:ext cx="697050" cy="697050"/>
          </a:xfrm>
          <a:prstGeom prst="rect">
            <a:avLst/>
          </a:prstGeom>
        </p:spPr>
      </p:pic>
      <p:grpSp>
        <p:nvGrpSpPr>
          <p:cNvPr id="127" name="Group 4">
            <a:extLst>
              <a:ext uri="{FF2B5EF4-FFF2-40B4-BE49-F238E27FC236}">
                <a16:creationId xmlns:a16="http://schemas.microsoft.com/office/drawing/2014/main" id="{E63C1450-B0A9-8C23-659F-AD0472213E5C}"/>
              </a:ext>
            </a:extLst>
          </p:cNvPr>
          <p:cNvGrpSpPr/>
          <p:nvPr/>
        </p:nvGrpSpPr>
        <p:grpSpPr>
          <a:xfrm>
            <a:off x="8557168" y="5370327"/>
            <a:ext cx="2101858" cy="1008637"/>
            <a:chOff x="7156519" y="4425818"/>
            <a:chExt cx="1452270" cy="696912"/>
          </a:xfrm>
        </p:grpSpPr>
        <p:sp>
          <p:nvSpPr>
            <p:cNvPr id="128" name="Rectangle 130">
              <a:extLst>
                <a:ext uri="{FF2B5EF4-FFF2-40B4-BE49-F238E27FC236}">
                  <a16:creationId xmlns:a16="http://schemas.microsoft.com/office/drawing/2014/main" id="{6CE38EB2-3746-B095-A2C4-0E8E15B02A08}"/>
                </a:ext>
              </a:extLst>
            </p:cNvPr>
            <p:cNvSpPr/>
            <p:nvPr/>
          </p:nvSpPr>
          <p:spPr>
            <a:xfrm>
              <a:off x="7156519" y="4867542"/>
              <a:ext cx="1452270" cy="255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Lambda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Function</a:t>
              </a:r>
              <a:endPara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29" name="Graphic 57">
              <a:extLst>
                <a:ext uri="{FF2B5EF4-FFF2-40B4-BE49-F238E27FC236}">
                  <a16:creationId xmlns:a16="http://schemas.microsoft.com/office/drawing/2014/main" id="{2EC3D308-2D3E-8AA7-CCBD-0916ECF7F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7704" y="4425818"/>
              <a:ext cx="469900" cy="469900"/>
            </a:xfrm>
            <a:prstGeom prst="rect">
              <a:avLst/>
            </a:prstGeom>
          </p:spPr>
        </p:pic>
      </p:grpSp>
      <p:pic>
        <p:nvPicPr>
          <p:cNvPr id="130" name="Graphic 59">
            <a:extLst>
              <a:ext uri="{FF2B5EF4-FFF2-40B4-BE49-F238E27FC236}">
                <a16:creationId xmlns:a16="http://schemas.microsoft.com/office/drawing/2014/main" id="{B1C88134-ED6B-1B94-2E05-F7EBC37C8B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0318" y="1455463"/>
            <a:ext cx="712435" cy="712435"/>
          </a:xfrm>
          <a:prstGeom prst="rect">
            <a:avLst/>
          </a:prstGeom>
        </p:spPr>
      </p:pic>
      <p:pic>
        <p:nvPicPr>
          <p:cNvPr id="131" name="Graphic 65">
            <a:extLst>
              <a:ext uri="{FF2B5EF4-FFF2-40B4-BE49-F238E27FC236}">
                <a16:creationId xmlns:a16="http://schemas.microsoft.com/office/drawing/2014/main" id="{E0C2A928-2E25-5BDB-F8ED-03B78B2C4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60318" y="2376243"/>
            <a:ext cx="712435" cy="712435"/>
          </a:xfrm>
          <a:prstGeom prst="rect">
            <a:avLst/>
          </a:prstGeom>
        </p:spPr>
      </p:pic>
      <p:pic>
        <p:nvPicPr>
          <p:cNvPr id="132" name="Graphic 67">
            <a:extLst>
              <a:ext uri="{FF2B5EF4-FFF2-40B4-BE49-F238E27FC236}">
                <a16:creationId xmlns:a16="http://schemas.microsoft.com/office/drawing/2014/main" id="{68F252C8-A201-1533-AD3B-8203E34B45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54073" y="1439312"/>
            <a:ext cx="698162" cy="698162"/>
          </a:xfrm>
          <a:prstGeom prst="rect">
            <a:avLst/>
          </a:prstGeom>
        </p:spPr>
      </p:pic>
      <p:pic>
        <p:nvPicPr>
          <p:cNvPr id="133" name="Graphic 69">
            <a:extLst>
              <a:ext uri="{FF2B5EF4-FFF2-40B4-BE49-F238E27FC236}">
                <a16:creationId xmlns:a16="http://schemas.microsoft.com/office/drawing/2014/main" id="{BD1EB867-F7D4-9359-B08F-127B62E60A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46779" y="2407942"/>
            <a:ext cx="708718" cy="7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/>
      <p:bldP spid="96" grpId="0"/>
      <p:bldP spid="103" grpId="0"/>
      <p:bldP spid="107" grpId="0"/>
      <p:bldP spid="108" grpId="0"/>
      <p:bldP spid="109" grpId="0"/>
      <p:bldP spid="110" grpId="0" animBg="1"/>
      <p:bldP spid="115" grpId="0"/>
      <p:bldP spid="1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lang="en-US" altLang="zh-CN" sz="2800" dirty="0"/>
              <a:t>Lambda</a:t>
            </a:r>
            <a:r>
              <a:rPr lang="zh-CN" altLang="en-US" sz="2800" dirty="0"/>
              <a:t>权限模型</a:t>
            </a:r>
            <a:endParaRPr kumimoji="1" lang="zh-CN" altLang="en-US" sz="2800" dirty="0"/>
          </a:p>
        </p:txBody>
      </p: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666AA36F-F0C9-9CE7-AADF-F04D98319E32}"/>
              </a:ext>
            </a:extLst>
          </p:cNvPr>
          <p:cNvSpPr txBox="1">
            <a:spLocks/>
          </p:cNvSpPr>
          <p:nvPr/>
        </p:nvSpPr>
        <p:spPr>
          <a:xfrm>
            <a:off x="333188" y="1379858"/>
            <a:ext cx="5014152" cy="278245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基于资源策略：</a:t>
            </a:r>
            <a:endParaRPr lang="en-US" sz="18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  <a:p>
            <a:pPr lvl="1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允许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AWS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服务代表您调用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  <a:p>
            <a:pPr lvl="1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向其他帐户授予使用权限</a:t>
            </a: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  <a:p>
            <a:pPr marL="252117" lvl="1" indent="0">
              <a:buFont typeface="Arial"/>
              <a:buNone/>
            </a:pP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FD4C4548-B8F1-372E-C2D6-E1D6EA0D6A2A}"/>
              </a:ext>
            </a:extLst>
          </p:cNvPr>
          <p:cNvSpPr txBox="1">
            <a:spLocks/>
          </p:cNvSpPr>
          <p:nvPr/>
        </p:nvSpPr>
        <p:spPr>
          <a:xfrm>
            <a:off x="6506335" y="1441644"/>
            <a:ext cx="5014153" cy="263719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角色：</a:t>
            </a:r>
            <a:endParaRPr lang="en-US" sz="18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  <a:p>
            <a:pPr lvl="1"/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IAM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角色，授予功能访问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AWS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服务和资源的权限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  <a:p>
            <a:pPr lvl="1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创建时提供此角色</a:t>
            </a: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51" name="TextBox 1">
            <a:extLst>
              <a:ext uri="{FF2B5EF4-FFF2-40B4-BE49-F238E27FC236}">
                <a16:creationId xmlns:a16="http://schemas.microsoft.com/office/drawing/2014/main" id="{803AF223-620C-5367-3451-288C5A7A5666}"/>
              </a:ext>
            </a:extLst>
          </p:cNvPr>
          <p:cNvSpPr txBox="1"/>
          <p:nvPr/>
        </p:nvSpPr>
        <p:spPr>
          <a:xfrm>
            <a:off x="644827" y="3631989"/>
            <a:ext cx="457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例如：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Bucket X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上的操作可以调用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Lambda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函数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id="{3AEED547-51BC-6510-A42D-FCC309D0DA65}"/>
              </a:ext>
            </a:extLst>
          </p:cNvPr>
          <p:cNvSpPr txBox="1"/>
          <p:nvPr/>
        </p:nvSpPr>
        <p:spPr>
          <a:xfrm>
            <a:off x="6767976" y="3631989"/>
            <a:ext cx="4702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例如：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  <a:p>
            <a:r>
              <a:rPr 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Lambda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函数</a:t>
            </a:r>
            <a:r>
              <a:rPr 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可以从</a:t>
            </a:r>
            <a:r>
              <a:rPr 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DynamoDB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表</a:t>
            </a:r>
            <a:r>
              <a:rPr 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X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中读取</a:t>
            </a: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cxnSp>
        <p:nvCxnSpPr>
          <p:cNvPr id="53" name="Straight Connector 4">
            <a:extLst>
              <a:ext uri="{FF2B5EF4-FFF2-40B4-BE49-F238E27FC236}">
                <a16:creationId xmlns:a16="http://schemas.microsoft.com/office/drawing/2014/main" id="{9E451902-D0E8-3DBA-86B6-CD07F5DA840C}"/>
              </a:ext>
            </a:extLst>
          </p:cNvPr>
          <p:cNvCxnSpPr>
            <a:cxnSpLocks/>
          </p:cNvCxnSpPr>
          <p:nvPr/>
        </p:nvCxnSpPr>
        <p:spPr>
          <a:xfrm>
            <a:off x="6057657" y="790728"/>
            <a:ext cx="1" cy="48987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950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lang="zh-CN" altLang="en-US" sz="2800" dirty="0"/>
              <a:t>细粒度定价</a:t>
            </a:r>
            <a:endParaRPr kumimoji="1" lang="zh-CN" alt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F819ED-9B0E-C653-52D6-504F5B4380DB}"/>
              </a:ext>
            </a:extLst>
          </p:cNvPr>
          <p:cNvSpPr txBox="1">
            <a:spLocks/>
          </p:cNvSpPr>
          <p:nvPr/>
        </p:nvSpPr>
        <p:spPr>
          <a:xfrm>
            <a:off x="5815746" y="1795039"/>
            <a:ext cx="5375919" cy="3662541"/>
          </a:xfrm>
          <a:prstGeom prst="rect">
            <a:avLst/>
          </a:prstGeom>
        </p:spPr>
        <p:txBody>
          <a:bodyPr/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252118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5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420196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5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588274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25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756352" marR="0" indent="0" algn="l" defTabSz="685799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25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1885946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46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45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45" indent="-171450" algn="l" defTabSz="6857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1ms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为单位</a:t>
            </a: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请求费用低</a:t>
            </a: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没有每小时、每天或每月的最低值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不收取每台设备的费用</a:t>
            </a: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不为闲置买单</a:t>
            </a: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2B40F2D-D58D-7B8C-4507-1837DF235648}"/>
              </a:ext>
            </a:extLst>
          </p:cNvPr>
          <p:cNvSpPr txBox="1">
            <a:spLocks/>
          </p:cNvSpPr>
          <p:nvPr/>
        </p:nvSpPr>
        <p:spPr>
          <a:xfrm>
            <a:off x="644827" y="4033922"/>
            <a:ext cx="3889466" cy="92836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免费额度</a:t>
            </a:r>
            <a:endParaRPr lang="en-US" altLang="zh-CN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  <a:p>
            <a:pPr algn="ctr"/>
            <a:r>
              <a:rPr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每月 </a:t>
            </a:r>
            <a:r>
              <a:rPr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100 </a:t>
            </a:r>
            <a:r>
              <a:rPr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万次免费请求和 </a:t>
            </a:r>
            <a:r>
              <a:rPr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400000 GB-</a:t>
            </a:r>
            <a:r>
              <a:rPr lang="zh-CN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秒的计算时间</a:t>
            </a:r>
            <a:endParaRPr 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pic>
        <p:nvPicPr>
          <p:cNvPr id="10" name="Picture 11" descr="Deck_Wallet1.png">
            <a:extLst>
              <a:ext uri="{FF2B5EF4-FFF2-40B4-BE49-F238E27FC236}">
                <a16:creationId xmlns:a16="http://schemas.microsoft.com/office/drawing/2014/main" id="{7EDF2C90-2D6D-58FF-7982-F12D8BF1B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555" y="1481576"/>
            <a:ext cx="2639428" cy="26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38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642D64E-DCF1-8F4E-8DD6-3F1F2457A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28" y="1556419"/>
            <a:ext cx="10467210" cy="459435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Lambda</a:t>
            </a:r>
            <a:r>
              <a:rPr lang="zh-CN" altLang="en-US" sz="2000" dirty="0"/>
              <a:t>在执行环境中运行，</a:t>
            </a:r>
            <a:r>
              <a:rPr lang="en-US" altLang="zh-CN" sz="2000" dirty="0"/>
              <a:t>Lambda</a:t>
            </a:r>
            <a:r>
              <a:rPr lang="zh-CN" altLang="en-US" sz="2000" dirty="0"/>
              <a:t>试图重复使用这些运行环境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0" i="0" dirty="0">
                <a:effectLst/>
              </a:rPr>
              <a:t>并发调用在不同的执行环境中运行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en-US" altLang="zh-CN" sz="2000" b="0" i="0" dirty="0">
                <a:effectLst/>
              </a:rPr>
              <a:t>handler()</a:t>
            </a:r>
            <a:r>
              <a:rPr lang="zh-CN" altLang="en-US" sz="2000" b="0" i="0" dirty="0">
                <a:effectLst/>
              </a:rPr>
              <a:t>之外的声明只会运行一次</a:t>
            </a: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运行环境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B408EF1-0F43-4029-E0A4-52C8EA9E405D}"/>
              </a:ext>
            </a:extLst>
          </p:cNvPr>
          <p:cNvCxnSpPr/>
          <p:nvPr/>
        </p:nvCxnSpPr>
        <p:spPr>
          <a:xfrm>
            <a:off x="742278" y="1914861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4516CD9-3CBC-53EB-B1A9-9A5FD2169E04}"/>
              </a:ext>
            </a:extLst>
          </p:cNvPr>
          <p:cNvCxnSpPr/>
          <p:nvPr/>
        </p:nvCxnSpPr>
        <p:spPr>
          <a:xfrm>
            <a:off x="742278" y="2712720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F30E849-963C-2BBC-64F0-8478914F38C6}"/>
              </a:ext>
            </a:extLst>
          </p:cNvPr>
          <p:cNvCxnSpPr/>
          <p:nvPr/>
        </p:nvCxnSpPr>
        <p:spPr>
          <a:xfrm>
            <a:off x="742278" y="3510578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781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lang="zh-CN" altLang="en-US" sz="2800" dirty="0"/>
              <a:t>在</a:t>
            </a:r>
            <a:r>
              <a:rPr lang="en-US" altLang="zh-CN" sz="2800" dirty="0"/>
              <a:t>handler</a:t>
            </a:r>
            <a:r>
              <a:rPr lang="zh-CN" altLang="en-US" sz="2800" dirty="0"/>
              <a:t>内部实例化</a:t>
            </a:r>
            <a:endParaRPr kumimoji="1" lang="zh-CN" altLang="en-US" sz="2800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EE0BE245-EF19-DB72-3E3B-9BA8B73A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05257"/>
            <a:ext cx="8191500" cy="2695575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576B2246-C97F-7953-1404-BF694342A36F}"/>
              </a:ext>
            </a:extLst>
          </p:cNvPr>
          <p:cNvSpPr txBox="1"/>
          <p:nvPr/>
        </p:nvSpPr>
        <p:spPr>
          <a:xfrm>
            <a:off x="3948785" y="4622067"/>
            <a:ext cx="4346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200-300ms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3904924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lang="zh-CN" altLang="en-US" sz="2800" dirty="0"/>
              <a:t>在</a:t>
            </a:r>
            <a:r>
              <a:rPr lang="en-US" altLang="zh-CN" sz="2800" dirty="0"/>
              <a:t>handler</a:t>
            </a:r>
            <a:r>
              <a:rPr lang="zh-CN" altLang="en-US" sz="2800" dirty="0"/>
              <a:t>外部实例化</a:t>
            </a:r>
            <a:endParaRPr kumimoji="1" lang="zh-CN" altLang="en-US" sz="28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9D9D026-7594-954C-33A0-3112579F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29" y="1444823"/>
            <a:ext cx="10978229" cy="3590527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78C8198-059B-3ED2-4A12-A86B878EFE6E}"/>
              </a:ext>
            </a:extLst>
          </p:cNvPr>
          <p:cNvSpPr/>
          <p:nvPr/>
        </p:nvSpPr>
        <p:spPr>
          <a:xfrm>
            <a:off x="5098042" y="5253536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100ms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287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32DE065A-80D8-D8C2-0A27-938EAED8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9" y="803105"/>
            <a:ext cx="9144000" cy="1522499"/>
          </a:xfrm>
          <a:prstGeom prst="rect">
            <a:avLst/>
          </a:prstGeom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4AD6B87D-47A6-60E2-F958-3379EB591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29" y="3109446"/>
            <a:ext cx="9144000" cy="1233094"/>
          </a:xfrm>
          <a:prstGeom prst="rect">
            <a:avLst/>
          </a:prstGeom>
        </p:spPr>
      </p:pic>
      <p:sp>
        <p:nvSpPr>
          <p:cNvPr id="10" name="TextBox 36">
            <a:extLst>
              <a:ext uri="{FF2B5EF4-FFF2-40B4-BE49-F238E27FC236}">
                <a16:creationId xmlns:a16="http://schemas.microsoft.com/office/drawing/2014/main" id="{0712FC91-45D2-8796-7579-9F6C8E77AF7B}"/>
              </a:ext>
            </a:extLst>
          </p:cNvPr>
          <p:cNvSpPr txBox="1"/>
          <p:nvPr/>
        </p:nvSpPr>
        <p:spPr>
          <a:xfrm>
            <a:off x="904886" y="367143"/>
            <a:ext cx="580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在内部实例化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DynamoDB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411DDC61-1A85-1454-53CD-20A2D0096FE1}"/>
              </a:ext>
            </a:extLst>
          </p:cNvPr>
          <p:cNvSpPr txBox="1"/>
          <p:nvPr/>
        </p:nvSpPr>
        <p:spPr>
          <a:xfrm>
            <a:off x="904887" y="2607810"/>
            <a:ext cx="619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在外部实例化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DynamoDB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ounded Rectangle 20">
            <a:extLst>
              <a:ext uri="{FF2B5EF4-FFF2-40B4-BE49-F238E27FC236}">
                <a16:creationId xmlns:a16="http://schemas.microsoft.com/office/drawing/2014/main" id="{D174C140-B92A-9A23-BC96-4B8B13D8944D}"/>
              </a:ext>
            </a:extLst>
          </p:cNvPr>
          <p:cNvSpPr/>
          <p:nvPr/>
        </p:nvSpPr>
        <p:spPr>
          <a:xfrm>
            <a:off x="904886" y="1514007"/>
            <a:ext cx="8142695" cy="4646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38">
            <a:extLst>
              <a:ext uri="{FF2B5EF4-FFF2-40B4-BE49-F238E27FC236}">
                <a16:creationId xmlns:a16="http://schemas.microsoft.com/office/drawing/2014/main" id="{424D5E57-2860-B8C1-5944-6E0491C4D568}"/>
              </a:ext>
            </a:extLst>
          </p:cNvPr>
          <p:cNvSpPr/>
          <p:nvPr/>
        </p:nvSpPr>
        <p:spPr>
          <a:xfrm>
            <a:off x="904888" y="3807502"/>
            <a:ext cx="6673657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39">
            <a:extLst>
              <a:ext uri="{FF2B5EF4-FFF2-40B4-BE49-F238E27FC236}">
                <a16:creationId xmlns:a16="http://schemas.microsoft.com/office/drawing/2014/main" id="{281A267F-BFBE-2E24-ECCA-5D6B0C616585}"/>
              </a:ext>
            </a:extLst>
          </p:cNvPr>
          <p:cNvSpPr txBox="1"/>
          <p:nvPr/>
        </p:nvSpPr>
        <p:spPr>
          <a:xfrm>
            <a:off x="6709116" y="367143"/>
            <a:ext cx="115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~300ms</a:t>
            </a:r>
          </a:p>
        </p:txBody>
      </p:sp>
      <p:sp>
        <p:nvSpPr>
          <p:cNvPr id="15" name="TextBox 40">
            <a:extLst>
              <a:ext uri="{FF2B5EF4-FFF2-40B4-BE49-F238E27FC236}">
                <a16:creationId xmlns:a16="http://schemas.microsoft.com/office/drawing/2014/main" id="{BC0F8D7D-5AE7-40CF-D9D7-303A46FFABA5}"/>
              </a:ext>
            </a:extLst>
          </p:cNvPr>
          <p:cNvSpPr txBox="1"/>
          <p:nvPr/>
        </p:nvSpPr>
        <p:spPr>
          <a:xfrm>
            <a:off x="6709116" y="2605254"/>
            <a:ext cx="10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~90ms</a:t>
            </a:r>
          </a:p>
        </p:txBody>
      </p:sp>
    </p:spTree>
    <p:extLst>
      <p:ext uri="{BB962C8B-B14F-4D97-AF65-F5344CB8AC3E}">
        <p14:creationId xmlns:p14="http://schemas.microsoft.com/office/powerpoint/2010/main" val="343884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F08F6099-F6CA-21FE-A470-56AD07938373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lang="en-US" altLang="zh-CN" sz="2800" dirty="0"/>
              <a:t>Lambda</a:t>
            </a:r>
            <a:r>
              <a:rPr lang="zh-CN" altLang="en-US" sz="2800" dirty="0"/>
              <a:t> </a:t>
            </a:r>
            <a:r>
              <a:rPr lang="en-US" altLang="zh-CN" sz="2800" dirty="0"/>
              <a:t>Layers</a:t>
            </a:r>
            <a:endParaRPr kumimoji="1" lang="zh-CN" altLang="en-US" sz="280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9308484-9275-01DF-7398-453FFA6189AC}"/>
              </a:ext>
            </a:extLst>
          </p:cNvPr>
          <p:cNvSpPr txBox="1">
            <a:spLocks/>
          </p:cNvSpPr>
          <p:nvPr/>
        </p:nvSpPr>
        <p:spPr>
          <a:xfrm>
            <a:off x="4292347" y="2232662"/>
            <a:ext cx="6149112" cy="12561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82795" fontAlgn="base">
              <a:spcBef>
                <a:spcPts val="1500"/>
              </a:spcBef>
              <a:spcAft>
                <a:spcPct val="0"/>
              </a:spcAft>
            </a:pPr>
            <a:r>
              <a:rPr lang="zh-CN" altLang="en-US" sz="18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轻松共享代码：一次上传，任何函数都可引用</a:t>
            </a:r>
            <a:endParaRPr lang="en-US" sz="187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582795" fontAlgn="base">
              <a:spcBef>
                <a:spcPts val="1500"/>
              </a:spcBef>
              <a:spcAft>
                <a:spcPct val="0"/>
              </a:spcAft>
            </a:pPr>
            <a:r>
              <a:rPr lang="zh-CN" altLang="en-US" sz="18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促进职责分离，让开发人员更快地迭代编写业务逻辑</a:t>
            </a:r>
            <a:endParaRPr lang="en-US" altLang="zh-CN" sz="187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582795" fontAlgn="base">
              <a:spcBef>
                <a:spcPts val="1500"/>
              </a:spcBef>
              <a:spcAft>
                <a:spcPct val="0"/>
              </a:spcAft>
            </a:pPr>
            <a:r>
              <a:rPr lang="zh-CN" altLang="en-US" sz="18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内置对生态系统安全共享的支持</a:t>
            </a:r>
            <a:endParaRPr lang="en-US" sz="187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3A2E2885-D8D9-484A-75CA-F6FED97A4761}"/>
              </a:ext>
            </a:extLst>
          </p:cNvPr>
          <p:cNvSpPr/>
          <p:nvPr/>
        </p:nvSpPr>
        <p:spPr>
          <a:xfrm>
            <a:off x="1211147" y="2149313"/>
            <a:ext cx="1907558" cy="1907560"/>
          </a:xfrm>
          <a:prstGeom prst="ellipse">
            <a:avLst/>
          </a:prstGeom>
          <a:noFill/>
          <a:ln w="22225" cap="rnd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defTabSz="685730"/>
            <a:endParaRPr lang="en-US" sz="1125" dirty="0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19" name="Straight Connector 4">
            <a:extLst>
              <a:ext uri="{FF2B5EF4-FFF2-40B4-BE49-F238E27FC236}">
                <a16:creationId xmlns:a16="http://schemas.microsoft.com/office/drawing/2014/main" id="{1044EBFF-68D3-194E-EFDB-3026CDD2C871}"/>
              </a:ext>
            </a:extLst>
          </p:cNvPr>
          <p:cNvCxnSpPr>
            <a:cxnSpLocks/>
          </p:cNvCxnSpPr>
          <p:nvPr/>
        </p:nvCxnSpPr>
        <p:spPr>
          <a:xfrm>
            <a:off x="3749487" y="1634841"/>
            <a:ext cx="0" cy="2936504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5">
            <a:extLst>
              <a:ext uri="{FF2B5EF4-FFF2-40B4-BE49-F238E27FC236}">
                <a16:creationId xmlns:a16="http://schemas.microsoft.com/office/drawing/2014/main" id="{476CD929-9CE5-6847-94B4-F475F01B305F}"/>
              </a:ext>
            </a:extLst>
          </p:cNvPr>
          <p:cNvSpPr/>
          <p:nvPr/>
        </p:nvSpPr>
        <p:spPr>
          <a:xfrm>
            <a:off x="1482577" y="2149313"/>
            <a:ext cx="1907558" cy="1907560"/>
          </a:xfrm>
          <a:prstGeom prst="ellipse">
            <a:avLst/>
          </a:prstGeom>
          <a:noFill/>
          <a:ln w="22225" cap="rnd">
            <a:solidFill>
              <a:srgbClr val="FFFF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defTabSz="685730">
              <a:defRPr/>
            </a:pPr>
            <a:endParaRPr lang="en-US" sz="1125" kern="0" dirty="0">
              <a:solidFill>
                <a:srgbClr val="FFFFFF"/>
              </a:solidFill>
              <a:latin typeface="Amazon Ember"/>
            </a:endParaRP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B501C759-5A59-A61E-3052-A9A0D7E74023}"/>
              </a:ext>
            </a:extLst>
          </p:cNvPr>
          <p:cNvGrpSpPr/>
          <p:nvPr/>
        </p:nvGrpSpPr>
        <p:grpSpPr>
          <a:xfrm>
            <a:off x="1908515" y="2653558"/>
            <a:ext cx="1055681" cy="899070"/>
            <a:chOff x="1229360" y="3191545"/>
            <a:chExt cx="1689090" cy="1438512"/>
          </a:xfrm>
        </p:grpSpPr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E593501D-2492-B24A-90C1-9E138CFA5217}"/>
                </a:ext>
              </a:extLst>
            </p:cNvPr>
            <p:cNvSpPr/>
            <p:nvPr/>
          </p:nvSpPr>
          <p:spPr>
            <a:xfrm flipV="1">
              <a:off x="1229360" y="3617281"/>
              <a:ext cx="1241828" cy="1012776"/>
            </a:xfrm>
            <a:prstGeom prst="rect">
              <a:avLst/>
            </a:prstGeom>
            <a:noFill/>
            <a:ln w="22225" cap="rnd">
              <a:gradFill>
                <a:gsLst>
                  <a:gs pos="0">
                    <a:schemeClr val="accent4"/>
                  </a:gs>
                  <a:gs pos="100000">
                    <a:srgbClr val="FF9900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685730">
                <a:defRPr/>
              </a:pPr>
              <a:endParaRPr lang="en-US" sz="1125" kern="0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E5C68349-A33C-7B45-175A-117B21A31485}"/>
                </a:ext>
              </a:extLst>
            </p:cNvPr>
            <p:cNvSpPr/>
            <p:nvPr/>
          </p:nvSpPr>
          <p:spPr>
            <a:xfrm flipV="1">
              <a:off x="1359118" y="3473088"/>
              <a:ext cx="1241828" cy="1012776"/>
            </a:xfrm>
            <a:prstGeom prst="rect">
              <a:avLst/>
            </a:prstGeom>
            <a:solidFill>
              <a:srgbClr val="282828"/>
            </a:solidFill>
            <a:ln w="19050" cap="rnd">
              <a:solidFill>
                <a:srgbClr val="FFFFFF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571500">
                <a:defRPr/>
              </a:pPr>
              <a:endParaRPr lang="en-US" sz="1125" kern="0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B3CBF8C5-8A2D-2283-6C9E-C4256E748FF3}"/>
                </a:ext>
              </a:extLst>
            </p:cNvPr>
            <p:cNvSpPr/>
            <p:nvPr/>
          </p:nvSpPr>
          <p:spPr>
            <a:xfrm flipV="1">
              <a:off x="1512862" y="3327625"/>
              <a:ext cx="1241828" cy="1012776"/>
            </a:xfrm>
            <a:prstGeom prst="rect">
              <a:avLst/>
            </a:prstGeom>
            <a:solidFill>
              <a:srgbClr val="282828"/>
            </a:solidFill>
            <a:ln w="25400" cap="rnd" cmpd="sng" algn="ctr">
              <a:gradFill flip="none" rotWithShape="1">
                <a:gsLst>
                  <a:gs pos="0">
                    <a:srgbClr val="D232AA"/>
                  </a:gs>
                  <a:gs pos="100000">
                    <a:srgbClr val="FF9900"/>
                  </a:gs>
                </a:gsLst>
                <a:lin ang="0" scaled="1"/>
                <a:tileRect/>
              </a:gradFill>
              <a:prstDash val="sysDot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mazon Ember"/>
                <a:cs typeface="Segoe UI" pitchFamily="34" charset="0"/>
              </a:endParaRPr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D646BAA0-9E60-4739-78AF-24738B1C66D5}"/>
                </a:ext>
              </a:extLst>
            </p:cNvPr>
            <p:cNvSpPr/>
            <p:nvPr/>
          </p:nvSpPr>
          <p:spPr>
            <a:xfrm flipV="1">
              <a:off x="1676622" y="3191545"/>
              <a:ext cx="1241828" cy="1012776"/>
            </a:xfrm>
            <a:prstGeom prst="rect">
              <a:avLst/>
            </a:prstGeom>
            <a:solidFill>
              <a:srgbClr val="282828"/>
            </a:solidFill>
            <a:ln w="19050" cap="rnd">
              <a:solidFill>
                <a:srgbClr val="FFFFFF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571500">
                <a:defRPr/>
              </a:pPr>
              <a:endParaRPr lang="en-US" sz="1125" kern="0" dirty="0">
                <a:solidFill>
                  <a:srgbClr val="FFFFFF"/>
                </a:solidFill>
                <a:latin typeface="Amazon Ember"/>
              </a:endParaRPr>
            </a:p>
          </p:txBody>
        </p:sp>
        <p:grpSp>
          <p:nvGrpSpPr>
            <p:cNvPr id="26" name="Group 4">
              <a:extLst>
                <a:ext uri="{FF2B5EF4-FFF2-40B4-BE49-F238E27FC236}">
                  <a16:creationId xmlns:a16="http://schemas.microsoft.com/office/drawing/2014/main" id="{D8BF218A-C644-82F6-0BF9-9D38A21BA8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37980" y="3428058"/>
              <a:ext cx="519113" cy="539750"/>
              <a:chOff x="399" y="492"/>
              <a:chExt cx="327" cy="340"/>
            </a:xfrm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C5B39971-A52F-B783-60E3-75E4B5CF0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" y="492"/>
                <a:ext cx="271" cy="340"/>
              </a:xfrm>
              <a:custGeom>
                <a:avLst/>
                <a:gdLst>
                  <a:gd name="T0" fmla="*/ 440 w 507"/>
                  <a:gd name="T1" fmla="*/ 494 h 640"/>
                  <a:gd name="T2" fmla="*/ 440 w 507"/>
                  <a:gd name="T3" fmla="*/ 494 h 640"/>
                  <a:gd name="T4" fmla="*/ 206 w 507"/>
                  <a:gd name="T5" fmla="*/ 0 h 640"/>
                  <a:gd name="T6" fmla="*/ 1 w 507"/>
                  <a:gd name="T7" fmla="*/ 0 h 640"/>
                  <a:gd name="T8" fmla="*/ 0 w 507"/>
                  <a:gd name="T9" fmla="*/ 147 h 640"/>
                  <a:gd name="T10" fmla="*/ 107 w 507"/>
                  <a:gd name="T11" fmla="*/ 147 h 640"/>
                  <a:gd name="T12" fmla="*/ 343 w 507"/>
                  <a:gd name="T13" fmla="*/ 640 h 640"/>
                  <a:gd name="T14" fmla="*/ 507 w 507"/>
                  <a:gd name="T15" fmla="*/ 640 h 640"/>
                  <a:gd name="T16" fmla="*/ 507 w 507"/>
                  <a:gd name="T17" fmla="*/ 494 h 640"/>
                  <a:gd name="T18" fmla="*/ 440 w 507"/>
                  <a:gd name="T19" fmla="*/ 494 h 640"/>
                  <a:gd name="T20" fmla="*/ 440 w 507"/>
                  <a:gd name="T21" fmla="*/ 494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7" h="640">
                    <a:moveTo>
                      <a:pt x="440" y="494"/>
                    </a:moveTo>
                    <a:lnTo>
                      <a:pt x="440" y="494"/>
                    </a:lnTo>
                    <a:lnTo>
                      <a:pt x="206" y="0"/>
                    </a:lnTo>
                    <a:lnTo>
                      <a:pt x="1" y="0"/>
                    </a:lnTo>
                    <a:lnTo>
                      <a:pt x="0" y="147"/>
                    </a:lnTo>
                    <a:lnTo>
                      <a:pt x="107" y="147"/>
                    </a:lnTo>
                    <a:lnTo>
                      <a:pt x="343" y="640"/>
                    </a:lnTo>
                    <a:lnTo>
                      <a:pt x="507" y="640"/>
                    </a:lnTo>
                    <a:lnTo>
                      <a:pt x="507" y="494"/>
                    </a:lnTo>
                    <a:lnTo>
                      <a:pt x="440" y="494"/>
                    </a:lnTo>
                    <a:lnTo>
                      <a:pt x="440" y="494"/>
                    </a:lnTo>
                    <a:close/>
                  </a:path>
                </a:pathLst>
              </a:custGeom>
              <a:noFill/>
              <a:ln w="22225" cap="rnd">
                <a:gradFill>
                  <a:gsLst>
                    <a:gs pos="0">
                      <a:schemeClr val="accent4"/>
                    </a:gs>
                    <a:gs pos="100000">
                      <a:srgbClr val="FF9900"/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>
                  <a:defRPr/>
                </a:pPr>
                <a:endParaRPr lang="en-US" sz="1125" kern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D46BA41F-338D-0F24-EF97-3947C7750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" y="631"/>
                <a:ext cx="143" cy="201"/>
              </a:xfrm>
              <a:custGeom>
                <a:avLst/>
                <a:gdLst>
                  <a:gd name="T0" fmla="*/ 181 w 268"/>
                  <a:gd name="T1" fmla="*/ 0 h 379"/>
                  <a:gd name="T2" fmla="*/ 181 w 268"/>
                  <a:gd name="T3" fmla="*/ 0 h 379"/>
                  <a:gd name="T4" fmla="*/ 0 w 268"/>
                  <a:gd name="T5" fmla="*/ 379 h 379"/>
                  <a:gd name="T6" fmla="*/ 173 w 268"/>
                  <a:gd name="T7" fmla="*/ 379 h 379"/>
                  <a:gd name="T8" fmla="*/ 268 w 268"/>
                  <a:gd name="T9" fmla="*/ 179 h 379"/>
                  <a:gd name="T10" fmla="*/ 181 w 268"/>
                  <a:gd name="T11" fmla="*/ 0 h 379"/>
                  <a:gd name="T12" fmla="*/ 181 w 268"/>
                  <a:gd name="T13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" h="379">
                    <a:moveTo>
                      <a:pt x="181" y="0"/>
                    </a:moveTo>
                    <a:lnTo>
                      <a:pt x="181" y="0"/>
                    </a:lnTo>
                    <a:lnTo>
                      <a:pt x="0" y="379"/>
                    </a:lnTo>
                    <a:lnTo>
                      <a:pt x="173" y="379"/>
                    </a:lnTo>
                    <a:lnTo>
                      <a:pt x="268" y="179"/>
                    </a:lnTo>
                    <a:lnTo>
                      <a:pt x="181" y="0"/>
                    </a:lnTo>
                    <a:lnTo>
                      <a:pt x="181" y="0"/>
                    </a:lnTo>
                    <a:close/>
                  </a:path>
                </a:pathLst>
              </a:custGeom>
              <a:noFill/>
              <a:ln w="22225" cap="rnd">
                <a:gradFill>
                  <a:gsLst>
                    <a:gs pos="0">
                      <a:srgbClr val="D232AA"/>
                    </a:gs>
                    <a:gs pos="100000">
                      <a:srgbClr val="FF9900"/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pPr defTabSz="685730">
                  <a:defRPr/>
                </a:pPr>
                <a:endParaRPr lang="en-US" sz="1125" kern="0">
                  <a:solidFill>
                    <a:srgbClr val="FFFFFF"/>
                  </a:solidFill>
                  <a:latin typeface="Amazon Emb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556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Straight Arrow Connector 29">
            <a:extLst>
              <a:ext uri="{FF2B5EF4-FFF2-40B4-BE49-F238E27FC236}">
                <a16:creationId xmlns:a16="http://schemas.microsoft.com/office/drawing/2014/main" id="{8875710A-94A7-921F-5929-E16D64C26629}"/>
              </a:ext>
            </a:extLst>
          </p:cNvPr>
          <p:cNvCxnSpPr>
            <a:cxnSpLocks/>
          </p:cNvCxnSpPr>
          <p:nvPr/>
        </p:nvCxnSpPr>
        <p:spPr>
          <a:xfrm>
            <a:off x="518701" y="5538863"/>
            <a:ext cx="10682699" cy="0"/>
          </a:xfrm>
          <a:prstGeom prst="straightConnector1">
            <a:avLst/>
          </a:prstGeom>
          <a:ln w="571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0" scaled="0"/>
            </a:gra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30">
            <a:extLst>
              <a:ext uri="{FF2B5EF4-FFF2-40B4-BE49-F238E27FC236}">
                <a16:creationId xmlns:a16="http://schemas.microsoft.com/office/drawing/2014/main" id="{CD5A9DCC-40BF-D154-641B-F41E78083068}"/>
              </a:ext>
            </a:extLst>
          </p:cNvPr>
          <p:cNvCxnSpPr/>
          <p:nvPr/>
        </p:nvCxnSpPr>
        <p:spPr>
          <a:xfrm rot="16200000">
            <a:off x="-1472335" y="3535989"/>
            <a:ext cx="4038600" cy="0"/>
          </a:xfrm>
          <a:prstGeom prst="straightConnector1">
            <a:avLst/>
          </a:prstGeom>
          <a:ln w="571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0" scaled="0"/>
            </a:gra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35">
            <a:extLst>
              <a:ext uri="{FF2B5EF4-FFF2-40B4-BE49-F238E27FC236}">
                <a16:creationId xmlns:a16="http://schemas.microsoft.com/office/drawing/2014/main" id="{8A3C9A35-4C0F-CD23-57D2-863AC47CABC6}"/>
              </a:ext>
            </a:extLst>
          </p:cNvPr>
          <p:cNvSpPr txBox="1"/>
          <p:nvPr/>
        </p:nvSpPr>
        <p:spPr>
          <a:xfrm>
            <a:off x="6043399" y="2329446"/>
            <a:ext cx="296347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Amazon Lambda</a:t>
            </a:r>
          </a:p>
        </p:txBody>
      </p:sp>
      <p:pic>
        <p:nvPicPr>
          <p:cNvPr id="289" name="Graphic 44">
            <a:extLst>
              <a:ext uri="{FF2B5EF4-FFF2-40B4-BE49-F238E27FC236}">
                <a16:creationId xmlns:a16="http://schemas.microsoft.com/office/drawing/2014/main" id="{0FB9A250-5CD4-E349-9CB4-B6E061459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7335" y="1314149"/>
            <a:ext cx="915600" cy="915600"/>
          </a:xfrm>
          <a:prstGeom prst="rect">
            <a:avLst/>
          </a:prstGeom>
        </p:spPr>
      </p:pic>
      <p:sp>
        <p:nvSpPr>
          <p:cNvPr id="290" name="TextBox 37">
            <a:extLst>
              <a:ext uri="{FF2B5EF4-FFF2-40B4-BE49-F238E27FC236}">
                <a16:creationId xmlns:a16="http://schemas.microsoft.com/office/drawing/2014/main" id="{E3FB7E48-E633-3374-9537-6E99B401C98D}"/>
              </a:ext>
            </a:extLst>
          </p:cNvPr>
          <p:cNvSpPr txBox="1"/>
          <p:nvPr/>
        </p:nvSpPr>
        <p:spPr>
          <a:xfrm>
            <a:off x="6043399" y="3742365"/>
            <a:ext cx="296347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33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Amazon</a:t>
            </a:r>
            <a:r>
              <a:rPr lang="en-US" sz="1333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Fargate</a:t>
            </a:r>
          </a:p>
        </p:txBody>
      </p:sp>
      <p:pic>
        <p:nvPicPr>
          <p:cNvPr id="291" name="Graphic 7">
            <a:extLst>
              <a:ext uri="{FF2B5EF4-FFF2-40B4-BE49-F238E27FC236}">
                <a16:creationId xmlns:a16="http://schemas.microsoft.com/office/drawing/2014/main" id="{0533831D-442A-B7AB-2A1C-F7242BA17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7335" y="2724089"/>
            <a:ext cx="915600" cy="915600"/>
          </a:xfrm>
          <a:prstGeom prst="rect">
            <a:avLst/>
          </a:prstGeom>
        </p:spPr>
      </p:pic>
      <p:sp>
        <p:nvSpPr>
          <p:cNvPr id="292" name="TextBox 39">
            <a:extLst>
              <a:ext uri="{FF2B5EF4-FFF2-40B4-BE49-F238E27FC236}">
                <a16:creationId xmlns:a16="http://schemas.microsoft.com/office/drawing/2014/main" id="{865CAEB6-9CF0-B382-DE58-D23FB610C1B9}"/>
              </a:ext>
            </a:extLst>
          </p:cNvPr>
          <p:cNvSpPr txBox="1"/>
          <p:nvPr/>
        </p:nvSpPr>
        <p:spPr>
          <a:xfrm rot="16200000">
            <a:off x="-1734090" y="3250777"/>
            <a:ext cx="4022179" cy="553998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Light" panose="020B0403020204020204" pitchFamily="34" charset="0"/>
              </a:rPr>
              <a:t>抽象程度</a:t>
            </a:r>
            <a:endParaRPr 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 Light" panose="020B0403020204020204" pitchFamily="34" charset="0"/>
            </a:endParaRPr>
          </a:p>
        </p:txBody>
      </p:sp>
      <p:sp>
        <p:nvSpPr>
          <p:cNvPr id="293" name="TextBox 27">
            <a:extLst>
              <a:ext uri="{FF2B5EF4-FFF2-40B4-BE49-F238E27FC236}">
                <a16:creationId xmlns:a16="http://schemas.microsoft.com/office/drawing/2014/main" id="{47EC1185-96C0-D2BB-3FC2-113A6ADC2861}"/>
              </a:ext>
            </a:extLst>
          </p:cNvPr>
          <p:cNvSpPr txBox="1"/>
          <p:nvPr/>
        </p:nvSpPr>
        <p:spPr>
          <a:xfrm>
            <a:off x="3521208" y="5538863"/>
            <a:ext cx="4594747" cy="553998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Light" panose="020B0403020204020204" pitchFamily="34" charset="0"/>
              </a:rPr>
              <a:t>业务专注程度</a:t>
            </a:r>
            <a:endParaRPr 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 Light" panose="020B0403020204020204" pitchFamily="34" charset="0"/>
            </a:endParaRPr>
          </a:p>
        </p:txBody>
      </p:sp>
      <p:grpSp>
        <p:nvGrpSpPr>
          <p:cNvPr id="294" name="Group 28">
            <a:extLst>
              <a:ext uri="{FF2B5EF4-FFF2-40B4-BE49-F238E27FC236}">
                <a16:creationId xmlns:a16="http://schemas.microsoft.com/office/drawing/2014/main" id="{80B84425-6260-F00C-2DF9-03E19450828E}"/>
              </a:ext>
            </a:extLst>
          </p:cNvPr>
          <p:cNvGrpSpPr/>
          <p:nvPr/>
        </p:nvGrpSpPr>
        <p:grpSpPr>
          <a:xfrm>
            <a:off x="755514" y="4303124"/>
            <a:ext cx="1972985" cy="1000903"/>
            <a:chOff x="4743375" y="2496207"/>
            <a:chExt cx="2367582" cy="1201082"/>
          </a:xfrm>
        </p:grpSpPr>
        <p:grpSp>
          <p:nvGrpSpPr>
            <p:cNvPr id="295" name="Group 31">
              <a:extLst>
                <a:ext uri="{FF2B5EF4-FFF2-40B4-BE49-F238E27FC236}">
                  <a16:creationId xmlns:a16="http://schemas.microsoft.com/office/drawing/2014/main" id="{29107BEF-B39D-3D1F-3F3B-399979CDB336}"/>
                </a:ext>
              </a:extLst>
            </p:cNvPr>
            <p:cNvGrpSpPr/>
            <p:nvPr/>
          </p:nvGrpSpPr>
          <p:grpSpPr>
            <a:xfrm>
              <a:off x="5431473" y="2496207"/>
              <a:ext cx="650240" cy="1201082"/>
              <a:chOff x="5431473" y="2496207"/>
              <a:chExt cx="650240" cy="1201082"/>
            </a:xfrm>
          </p:grpSpPr>
          <p:grpSp>
            <p:nvGrpSpPr>
              <p:cNvPr id="314" name="Group 57">
                <a:extLst>
                  <a:ext uri="{FF2B5EF4-FFF2-40B4-BE49-F238E27FC236}">
                    <a16:creationId xmlns:a16="http://schemas.microsoft.com/office/drawing/2014/main" id="{7202E313-1429-2D58-6BF4-057E54F3A705}"/>
                  </a:ext>
                </a:extLst>
              </p:cNvPr>
              <p:cNvGrpSpPr/>
              <p:nvPr/>
            </p:nvGrpSpPr>
            <p:grpSpPr>
              <a:xfrm>
                <a:off x="5462429" y="2748619"/>
                <a:ext cx="604043" cy="194404"/>
                <a:chOff x="5533971" y="1962532"/>
                <a:chExt cx="695917" cy="223972"/>
              </a:xfrm>
            </p:grpSpPr>
            <p:sp>
              <p:nvSpPr>
                <p:cNvPr id="334" name="Rectangle: Rounded Corners 42">
                  <a:extLst>
                    <a:ext uri="{FF2B5EF4-FFF2-40B4-BE49-F238E27FC236}">
                      <a16:creationId xmlns:a16="http://schemas.microsoft.com/office/drawing/2014/main" id="{6C0BC109-8CDB-8077-69D3-93ABFD180F1E}"/>
                    </a:ext>
                  </a:extLst>
                </p:cNvPr>
                <p:cNvSpPr/>
                <p:nvPr/>
              </p:nvSpPr>
              <p:spPr>
                <a:xfrm>
                  <a:off x="5533971" y="1962532"/>
                  <a:ext cx="695917" cy="223972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5" name="Oval 78">
                  <a:extLst>
                    <a:ext uri="{FF2B5EF4-FFF2-40B4-BE49-F238E27FC236}">
                      <a16:creationId xmlns:a16="http://schemas.microsoft.com/office/drawing/2014/main" id="{1B7C8C8C-C8AB-6793-09F2-D832C3F910C5}"/>
                    </a:ext>
                  </a:extLst>
                </p:cNvPr>
                <p:cNvSpPr/>
                <p:nvPr/>
              </p:nvSpPr>
              <p:spPr>
                <a:xfrm>
                  <a:off x="5609889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 w="19050" cap="flat" cmpd="sng" algn="ctr">
                  <a:solidFill>
                    <a:srgbClr val="FF99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6" name="Oval 79">
                  <a:extLst>
                    <a:ext uri="{FF2B5EF4-FFF2-40B4-BE49-F238E27FC236}">
                      <a16:creationId xmlns:a16="http://schemas.microsoft.com/office/drawing/2014/main" id="{3E2D42D6-0042-1650-281F-2A4F7D03D94D}"/>
                    </a:ext>
                  </a:extLst>
                </p:cNvPr>
                <p:cNvSpPr/>
                <p:nvPr/>
              </p:nvSpPr>
              <p:spPr>
                <a:xfrm>
                  <a:off x="5713877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 w="19050" cap="flat" cmpd="sng" algn="ctr">
                  <a:solidFill>
                    <a:srgbClr val="FF99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7" name="Oval 80">
                  <a:extLst>
                    <a:ext uri="{FF2B5EF4-FFF2-40B4-BE49-F238E27FC236}">
                      <a16:creationId xmlns:a16="http://schemas.microsoft.com/office/drawing/2014/main" id="{D955630E-A959-003B-B2AE-C16DF776DB8A}"/>
                    </a:ext>
                  </a:extLst>
                </p:cNvPr>
                <p:cNvSpPr/>
                <p:nvPr/>
              </p:nvSpPr>
              <p:spPr>
                <a:xfrm>
                  <a:off x="5817864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 w="19050" cap="flat" cmpd="sng" algn="ctr">
                  <a:solidFill>
                    <a:srgbClr val="FF99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15" name="Group 58">
                <a:extLst>
                  <a:ext uri="{FF2B5EF4-FFF2-40B4-BE49-F238E27FC236}">
                    <a16:creationId xmlns:a16="http://schemas.microsoft.com/office/drawing/2014/main" id="{CC4C2E1A-6A06-BA02-FAC0-63FB71DAE3BD}"/>
                  </a:ext>
                </a:extLst>
              </p:cNvPr>
              <p:cNvGrpSpPr/>
              <p:nvPr/>
            </p:nvGrpSpPr>
            <p:grpSpPr>
              <a:xfrm>
                <a:off x="5462429" y="3024844"/>
                <a:ext cx="604043" cy="194404"/>
                <a:chOff x="5533971" y="1962532"/>
                <a:chExt cx="695917" cy="223972"/>
              </a:xfrm>
            </p:grpSpPr>
            <p:sp>
              <p:nvSpPr>
                <p:cNvPr id="330" name="Rectangle: Rounded Corners 42">
                  <a:extLst>
                    <a:ext uri="{FF2B5EF4-FFF2-40B4-BE49-F238E27FC236}">
                      <a16:creationId xmlns:a16="http://schemas.microsoft.com/office/drawing/2014/main" id="{4DBADE9A-01C3-56E1-07C7-C43A1F7933D5}"/>
                    </a:ext>
                  </a:extLst>
                </p:cNvPr>
                <p:cNvSpPr/>
                <p:nvPr/>
              </p:nvSpPr>
              <p:spPr>
                <a:xfrm>
                  <a:off x="5533971" y="1962532"/>
                  <a:ext cx="695917" cy="223972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1" name="Oval 74">
                  <a:extLst>
                    <a:ext uri="{FF2B5EF4-FFF2-40B4-BE49-F238E27FC236}">
                      <a16:creationId xmlns:a16="http://schemas.microsoft.com/office/drawing/2014/main" id="{D38F28A1-91E9-4962-E0E1-3D2BE02A616A}"/>
                    </a:ext>
                  </a:extLst>
                </p:cNvPr>
                <p:cNvSpPr/>
                <p:nvPr/>
              </p:nvSpPr>
              <p:spPr>
                <a:xfrm>
                  <a:off x="5609889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solidFill>
                    <a:srgbClr val="FF9900"/>
                  </a:solidFill>
                </a:ln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2" name="Oval 75">
                  <a:extLst>
                    <a:ext uri="{FF2B5EF4-FFF2-40B4-BE49-F238E27FC236}">
                      <a16:creationId xmlns:a16="http://schemas.microsoft.com/office/drawing/2014/main" id="{72B88E97-F08D-2C16-7C3C-C7EA4B5E15B7}"/>
                    </a:ext>
                  </a:extLst>
                </p:cNvPr>
                <p:cNvSpPr/>
                <p:nvPr/>
              </p:nvSpPr>
              <p:spPr>
                <a:xfrm>
                  <a:off x="5713877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solidFill>
                    <a:srgbClr val="FF9900"/>
                  </a:solidFill>
                </a:ln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3" name="Oval 76">
                  <a:extLst>
                    <a:ext uri="{FF2B5EF4-FFF2-40B4-BE49-F238E27FC236}">
                      <a16:creationId xmlns:a16="http://schemas.microsoft.com/office/drawing/2014/main" id="{E3344F61-FD9C-E4B7-F354-0DA86B9F0C14}"/>
                    </a:ext>
                  </a:extLst>
                </p:cNvPr>
                <p:cNvSpPr/>
                <p:nvPr/>
              </p:nvSpPr>
              <p:spPr>
                <a:xfrm>
                  <a:off x="5817864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solidFill>
                    <a:srgbClr val="FF9900"/>
                  </a:solidFill>
                </a:ln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16" name="Group 59">
                <a:extLst>
                  <a:ext uri="{FF2B5EF4-FFF2-40B4-BE49-F238E27FC236}">
                    <a16:creationId xmlns:a16="http://schemas.microsoft.com/office/drawing/2014/main" id="{841AF3EB-A252-698C-08B3-E325F262BC01}"/>
                  </a:ext>
                </a:extLst>
              </p:cNvPr>
              <p:cNvGrpSpPr/>
              <p:nvPr/>
            </p:nvGrpSpPr>
            <p:grpSpPr>
              <a:xfrm>
                <a:off x="5462429" y="3301069"/>
                <a:ext cx="604043" cy="194404"/>
                <a:chOff x="5533971" y="1962532"/>
                <a:chExt cx="695917" cy="223972"/>
              </a:xfrm>
            </p:grpSpPr>
            <p:sp>
              <p:nvSpPr>
                <p:cNvPr id="326" name="Rectangle: Rounded Corners 42">
                  <a:extLst>
                    <a:ext uri="{FF2B5EF4-FFF2-40B4-BE49-F238E27FC236}">
                      <a16:creationId xmlns:a16="http://schemas.microsoft.com/office/drawing/2014/main" id="{8F808E4A-1D93-863B-0259-9A7C30DADC84}"/>
                    </a:ext>
                  </a:extLst>
                </p:cNvPr>
                <p:cNvSpPr/>
                <p:nvPr/>
              </p:nvSpPr>
              <p:spPr>
                <a:xfrm>
                  <a:off x="5533971" y="1962532"/>
                  <a:ext cx="695917" cy="223972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27" name="Oval 70">
                  <a:extLst>
                    <a:ext uri="{FF2B5EF4-FFF2-40B4-BE49-F238E27FC236}">
                      <a16:creationId xmlns:a16="http://schemas.microsoft.com/office/drawing/2014/main" id="{060B41DA-B05C-BB62-A01A-511A204B1278}"/>
                    </a:ext>
                  </a:extLst>
                </p:cNvPr>
                <p:cNvSpPr/>
                <p:nvPr/>
              </p:nvSpPr>
              <p:spPr>
                <a:xfrm>
                  <a:off x="5609889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solidFill>
                    <a:srgbClr val="FF9900"/>
                  </a:solidFill>
                </a:ln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28" name="Oval 71">
                  <a:extLst>
                    <a:ext uri="{FF2B5EF4-FFF2-40B4-BE49-F238E27FC236}">
                      <a16:creationId xmlns:a16="http://schemas.microsoft.com/office/drawing/2014/main" id="{7ACB2B7E-C390-DC06-2012-DFBA4BF957B8}"/>
                    </a:ext>
                  </a:extLst>
                </p:cNvPr>
                <p:cNvSpPr/>
                <p:nvPr/>
              </p:nvSpPr>
              <p:spPr>
                <a:xfrm>
                  <a:off x="5713877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solidFill>
                    <a:srgbClr val="FF9900"/>
                  </a:solidFill>
                </a:ln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29" name="Oval 72">
                  <a:extLst>
                    <a:ext uri="{FF2B5EF4-FFF2-40B4-BE49-F238E27FC236}">
                      <a16:creationId xmlns:a16="http://schemas.microsoft.com/office/drawing/2014/main" id="{EDFC9FC8-3D76-9286-E6D4-C31723891587}"/>
                    </a:ext>
                  </a:extLst>
                </p:cNvPr>
                <p:cNvSpPr/>
                <p:nvPr/>
              </p:nvSpPr>
              <p:spPr>
                <a:xfrm>
                  <a:off x="5817864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solidFill>
                    <a:srgbClr val="FF9900"/>
                  </a:solidFill>
                </a:ln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17" name="Group 60">
                <a:extLst>
                  <a:ext uri="{FF2B5EF4-FFF2-40B4-BE49-F238E27FC236}">
                    <a16:creationId xmlns:a16="http://schemas.microsoft.com/office/drawing/2014/main" id="{B418422B-8530-D735-7206-33C1966E18B7}"/>
                  </a:ext>
                </a:extLst>
              </p:cNvPr>
              <p:cNvGrpSpPr/>
              <p:nvPr/>
            </p:nvGrpSpPr>
            <p:grpSpPr>
              <a:xfrm>
                <a:off x="5462429" y="2496207"/>
                <a:ext cx="604043" cy="194404"/>
                <a:chOff x="5533971" y="1962532"/>
                <a:chExt cx="695917" cy="223972"/>
              </a:xfrm>
            </p:grpSpPr>
            <p:sp>
              <p:nvSpPr>
                <p:cNvPr id="322" name="Rectangle: Rounded Corners 42">
                  <a:extLst>
                    <a:ext uri="{FF2B5EF4-FFF2-40B4-BE49-F238E27FC236}">
                      <a16:creationId xmlns:a16="http://schemas.microsoft.com/office/drawing/2014/main" id="{20B31680-CDD9-B5F3-634D-76F16EC0CF42}"/>
                    </a:ext>
                  </a:extLst>
                </p:cNvPr>
                <p:cNvSpPr/>
                <p:nvPr/>
              </p:nvSpPr>
              <p:spPr>
                <a:xfrm>
                  <a:off x="5533971" y="1962532"/>
                  <a:ext cx="695917" cy="223972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23" name="Oval 66">
                  <a:extLst>
                    <a:ext uri="{FF2B5EF4-FFF2-40B4-BE49-F238E27FC236}">
                      <a16:creationId xmlns:a16="http://schemas.microsoft.com/office/drawing/2014/main" id="{D520CDD7-E326-C6F0-9287-C6C2E83848D4}"/>
                    </a:ext>
                  </a:extLst>
                </p:cNvPr>
                <p:cNvSpPr/>
                <p:nvPr/>
              </p:nvSpPr>
              <p:spPr>
                <a:xfrm>
                  <a:off x="5609889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solidFill>
                    <a:srgbClr val="FF9900"/>
                  </a:solidFill>
                </a:ln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24" name="Oval 67">
                  <a:extLst>
                    <a:ext uri="{FF2B5EF4-FFF2-40B4-BE49-F238E27FC236}">
                      <a16:creationId xmlns:a16="http://schemas.microsoft.com/office/drawing/2014/main" id="{8205949F-86B7-A10E-B20D-762A54258BC5}"/>
                    </a:ext>
                  </a:extLst>
                </p:cNvPr>
                <p:cNvSpPr/>
                <p:nvPr/>
              </p:nvSpPr>
              <p:spPr>
                <a:xfrm>
                  <a:off x="5713877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solidFill>
                    <a:srgbClr val="FF9900"/>
                  </a:solidFill>
                </a:ln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25" name="Oval 68">
                  <a:extLst>
                    <a:ext uri="{FF2B5EF4-FFF2-40B4-BE49-F238E27FC236}">
                      <a16:creationId xmlns:a16="http://schemas.microsoft.com/office/drawing/2014/main" id="{F8D1E52E-2EAF-B812-9958-78F1833B4CCD}"/>
                    </a:ext>
                  </a:extLst>
                </p:cNvPr>
                <p:cNvSpPr/>
                <p:nvPr/>
              </p:nvSpPr>
              <p:spPr>
                <a:xfrm>
                  <a:off x="5817864" y="2049939"/>
                  <a:ext cx="49158" cy="49158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solidFill>
                    <a:srgbClr val="FF9900"/>
                  </a:solidFill>
                </a:ln>
              </p:spPr>
              <p:txBody>
                <a:bodyPr rtlCol="0" anchor="ctr"/>
                <a:lstStyle/>
                <a:p>
                  <a:pPr algn="ctr" defTabSz="761952">
                    <a:defRPr/>
                  </a:pPr>
                  <a:endParaRPr lang="en-US" sz="20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18" name="Group 61">
                <a:extLst>
                  <a:ext uri="{FF2B5EF4-FFF2-40B4-BE49-F238E27FC236}">
                    <a16:creationId xmlns:a16="http://schemas.microsoft.com/office/drawing/2014/main" id="{C1C55C6D-8515-E407-D737-5B0080E24A56}"/>
                  </a:ext>
                </a:extLst>
              </p:cNvPr>
              <p:cNvGrpSpPr/>
              <p:nvPr/>
            </p:nvGrpSpPr>
            <p:grpSpPr>
              <a:xfrm>
                <a:off x="5431473" y="3504998"/>
                <a:ext cx="650240" cy="192291"/>
                <a:chOff x="5431473" y="3504998"/>
                <a:chExt cx="650240" cy="192291"/>
              </a:xfrm>
            </p:grpSpPr>
            <p:cxnSp>
              <p:nvCxnSpPr>
                <p:cNvPr id="319" name="Straight Connector 62">
                  <a:extLst>
                    <a:ext uri="{FF2B5EF4-FFF2-40B4-BE49-F238E27FC236}">
                      <a16:creationId xmlns:a16="http://schemas.microsoft.com/office/drawing/2014/main" id="{34C34851-B0B2-A341-115B-86925801C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3100" y="3504998"/>
                  <a:ext cx="0" cy="95452"/>
                </a:xfrm>
                <a:prstGeom prst="line">
                  <a:avLst/>
                </a:prstGeom>
                <a:noFill/>
                <a:ln w="19050" cap="rnd">
                  <a:solidFill>
                    <a:srgbClr val="FFFFFF"/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320" name="Straight Connector 63">
                  <a:extLst>
                    <a:ext uri="{FF2B5EF4-FFF2-40B4-BE49-F238E27FC236}">
                      <a16:creationId xmlns:a16="http://schemas.microsoft.com/office/drawing/2014/main" id="{FD1D36C7-1E6D-E38E-2573-F7E7D807B622}"/>
                    </a:ext>
                  </a:extLst>
                </p:cNvPr>
                <p:cNvCxnSpPr/>
                <p:nvPr/>
              </p:nvCxnSpPr>
              <p:spPr>
                <a:xfrm>
                  <a:off x="5431473" y="3649281"/>
                  <a:ext cx="650240" cy="0"/>
                </a:xfrm>
                <a:prstGeom prst="line">
                  <a:avLst/>
                </a:prstGeom>
                <a:noFill/>
                <a:ln w="19050" cap="rnd">
                  <a:solidFill>
                    <a:srgbClr val="FFFFFF"/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sp>
              <p:nvSpPr>
                <p:cNvPr id="321" name="Oval 64">
                  <a:extLst>
                    <a:ext uri="{FF2B5EF4-FFF2-40B4-BE49-F238E27FC236}">
                      <a16:creationId xmlns:a16="http://schemas.microsoft.com/office/drawing/2014/main" id="{832C91FA-F816-E43A-9044-CB615142C992}"/>
                    </a:ext>
                  </a:extLst>
                </p:cNvPr>
                <p:cNvSpPr/>
                <p:nvPr/>
              </p:nvSpPr>
              <p:spPr>
                <a:xfrm>
                  <a:off x="5711822" y="3608385"/>
                  <a:ext cx="88904" cy="88904"/>
                </a:xfrm>
                <a:prstGeom prst="ellipse">
                  <a:avLst/>
                </a:prstGeom>
                <a:solidFill>
                  <a:srgbClr val="0E2836"/>
                </a:solidFill>
                <a:ln w="19050" cap="rnd">
                  <a:solidFill>
                    <a:srgbClr val="FFFFFF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 dirty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296" name="Group 4">
              <a:extLst>
                <a:ext uri="{FF2B5EF4-FFF2-40B4-BE49-F238E27FC236}">
                  <a16:creationId xmlns:a16="http://schemas.microsoft.com/office/drawing/2014/main" id="{E150E21F-0A30-BA72-7F06-D7E1AC43159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43375" y="3134746"/>
              <a:ext cx="599362" cy="512707"/>
              <a:chOff x="2632" y="1408"/>
              <a:chExt cx="498" cy="426"/>
            </a:xfrm>
          </p:grpSpPr>
          <p:sp>
            <p:nvSpPr>
              <p:cNvPr id="305" name="Line 5">
                <a:extLst>
                  <a:ext uri="{FF2B5EF4-FFF2-40B4-BE49-F238E27FC236}">
                    <a16:creationId xmlns:a16="http://schemas.microsoft.com/office/drawing/2014/main" id="{17193697-CFBC-9E93-795C-53FB59A95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2" y="1834"/>
                <a:ext cx="498" cy="0"/>
              </a:xfrm>
              <a:prstGeom prst="lin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6" name="Rectangle 6">
                <a:extLst>
                  <a:ext uri="{FF2B5EF4-FFF2-40B4-BE49-F238E27FC236}">
                    <a16:creationId xmlns:a16="http://schemas.microsoft.com/office/drawing/2014/main" id="{A7E79B2E-3BE2-F59E-7F00-F50D40D21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1408"/>
                <a:ext cx="271" cy="426"/>
              </a:xfrm>
              <a:prstGeom prst="rect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7" name="Rectangle 7">
                <a:extLst>
                  <a:ext uri="{FF2B5EF4-FFF2-40B4-BE49-F238E27FC236}">
                    <a16:creationId xmlns:a16="http://schemas.microsoft.com/office/drawing/2014/main" id="{1E05673B-456D-CE0B-A1EE-329D0FED9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465"/>
                <a:ext cx="54" cy="71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8" name="Rectangle 8">
                <a:extLst>
                  <a:ext uri="{FF2B5EF4-FFF2-40B4-BE49-F238E27FC236}">
                    <a16:creationId xmlns:a16="http://schemas.microsoft.com/office/drawing/2014/main" id="{D376648D-6916-EBD6-641F-17D35D8E0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465"/>
                <a:ext cx="56" cy="71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9" name="Rectangle 9">
                <a:extLst>
                  <a:ext uri="{FF2B5EF4-FFF2-40B4-BE49-F238E27FC236}">
                    <a16:creationId xmlns:a16="http://schemas.microsoft.com/office/drawing/2014/main" id="{59E07EB2-8157-4753-4FBB-7399FB19A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8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0" name="Rectangle 10">
                <a:extLst>
                  <a:ext uri="{FF2B5EF4-FFF2-40B4-BE49-F238E27FC236}">
                    <a16:creationId xmlns:a16="http://schemas.microsoft.com/office/drawing/2014/main" id="{1337586B-E3A6-BE82-A6D1-A2BB21D54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58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1" name="Rectangle 11">
                <a:extLst>
                  <a:ext uri="{FF2B5EF4-FFF2-40B4-BE49-F238E27FC236}">
                    <a16:creationId xmlns:a16="http://schemas.microsoft.com/office/drawing/2014/main" id="{C345BA9E-6970-F483-53F7-346031A1F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70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2" name="Rectangle 12">
                <a:extLst>
                  <a:ext uri="{FF2B5EF4-FFF2-40B4-BE49-F238E27FC236}">
                    <a16:creationId xmlns:a16="http://schemas.microsoft.com/office/drawing/2014/main" id="{65940730-C419-E4C2-E349-91966DA3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70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3" name="Rectangle 13">
                <a:extLst>
                  <a:ext uri="{FF2B5EF4-FFF2-40B4-BE49-F238E27FC236}">
                    <a16:creationId xmlns:a16="http://schemas.microsoft.com/office/drawing/2014/main" id="{145D1AD2-B03F-1AAA-118C-A910D741B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4" y="1526"/>
                <a:ext cx="103" cy="308"/>
              </a:xfrm>
              <a:prstGeom prst="rect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97" name="Group 40">
              <a:extLst>
                <a:ext uri="{FF2B5EF4-FFF2-40B4-BE49-F238E27FC236}">
                  <a16:creationId xmlns:a16="http://schemas.microsoft.com/office/drawing/2014/main" id="{A35F23AD-C52A-6ACC-9911-2C5C225516D9}"/>
                </a:ext>
              </a:extLst>
            </p:cNvPr>
            <p:cNvGrpSpPr/>
            <p:nvPr/>
          </p:nvGrpSpPr>
          <p:grpSpPr>
            <a:xfrm>
              <a:off x="6223977" y="3061359"/>
              <a:ext cx="602880" cy="586094"/>
              <a:chOff x="3372801" y="356896"/>
              <a:chExt cx="386071" cy="375322"/>
            </a:xfrm>
            <a:noFill/>
          </p:grpSpPr>
          <p:grpSp>
            <p:nvGrpSpPr>
              <p:cNvPr id="299" name="Group 42">
                <a:extLst>
                  <a:ext uri="{FF2B5EF4-FFF2-40B4-BE49-F238E27FC236}">
                    <a16:creationId xmlns:a16="http://schemas.microsoft.com/office/drawing/2014/main" id="{1035D1AB-3D2E-B16F-1106-314E9E54BB99}"/>
                  </a:ext>
                </a:extLst>
              </p:cNvPr>
              <p:cNvGrpSpPr/>
              <p:nvPr/>
            </p:nvGrpSpPr>
            <p:grpSpPr>
              <a:xfrm>
                <a:off x="3372801" y="356896"/>
                <a:ext cx="240814" cy="239592"/>
                <a:chOff x="4150538" y="3152811"/>
                <a:chExt cx="214217" cy="213130"/>
              </a:xfrm>
              <a:grpFill/>
            </p:grpSpPr>
            <p:sp>
              <p:nvSpPr>
                <p:cNvPr id="303" name="Freeform 7">
                  <a:extLst>
                    <a:ext uri="{FF2B5EF4-FFF2-40B4-BE49-F238E27FC236}">
                      <a16:creationId xmlns:a16="http://schemas.microsoft.com/office/drawing/2014/main" id="{267A4E60-91E6-9ED5-7770-DCA7558671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0538" y="3152811"/>
                  <a:ext cx="214217" cy="213130"/>
                </a:xfrm>
                <a:custGeom>
                  <a:avLst/>
                  <a:gdLst>
                    <a:gd name="T0" fmla="*/ 152 w 394"/>
                    <a:gd name="T1" fmla="*/ 0 h 392"/>
                    <a:gd name="T2" fmla="*/ 248 w 394"/>
                    <a:gd name="T3" fmla="*/ 0 h 392"/>
                    <a:gd name="T4" fmla="*/ 257 w 394"/>
                    <a:gd name="T5" fmla="*/ 56 h 392"/>
                    <a:gd name="T6" fmla="*/ 296 w 394"/>
                    <a:gd name="T7" fmla="*/ 22 h 392"/>
                    <a:gd name="T8" fmla="*/ 369 w 394"/>
                    <a:gd name="T9" fmla="*/ 96 h 392"/>
                    <a:gd name="T10" fmla="*/ 336 w 394"/>
                    <a:gd name="T11" fmla="*/ 140 h 392"/>
                    <a:gd name="T12" fmla="*/ 394 w 394"/>
                    <a:gd name="T13" fmla="*/ 149 h 392"/>
                    <a:gd name="T14" fmla="*/ 394 w 394"/>
                    <a:gd name="T15" fmla="*/ 245 h 392"/>
                    <a:gd name="T16" fmla="*/ 336 w 394"/>
                    <a:gd name="T17" fmla="*/ 252 h 392"/>
                    <a:gd name="T18" fmla="*/ 376 w 394"/>
                    <a:gd name="T19" fmla="*/ 302 h 392"/>
                    <a:gd name="T20" fmla="*/ 306 w 394"/>
                    <a:gd name="T21" fmla="*/ 372 h 392"/>
                    <a:gd name="T22" fmla="*/ 255 w 394"/>
                    <a:gd name="T23" fmla="*/ 330 h 392"/>
                    <a:gd name="T24" fmla="*/ 246 w 394"/>
                    <a:gd name="T25" fmla="*/ 392 h 392"/>
                    <a:gd name="T26" fmla="*/ 152 w 394"/>
                    <a:gd name="T27" fmla="*/ 392 h 392"/>
                    <a:gd name="T28" fmla="*/ 141 w 394"/>
                    <a:gd name="T29" fmla="*/ 328 h 392"/>
                    <a:gd name="T30" fmla="*/ 92 w 394"/>
                    <a:gd name="T31" fmla="*/ 366 h 392"/>
                    <a:gd name="T32" fmla="*/ 24 w 394"/>
                    <a:gd name="T33" fmla="*/ 298 h 392"/>
                    <a:gd name="T34" fmla="*/ 64 w 394"/>
                    <a:gd name="T35" fmla="*/ 248 h 392"/>
                    <a:gd name="T36" fmla="*/ 0 w 394"/>
                    <a:gd name="T37" fmla="*/ 237 h 392"/>
                    <a:gd name="T38" fmla="*/ 0 w 394"/>
                    <a:gd name="T39" fmla="*/ 144 h 392"/>
                    <a:gd name="T40" fmla="*/ 62 w 394"/>
                    <a:gd name="T41" fmla="*/ 134 h 392"/>
                    <a:gd name="T42" fmla="*/ 24 w 394"/>
                    <a:gd name="T43" fmla="*/ 86 h 392"/>
                    <a:gd name="T44" fmla="*/ 92 w 394"/>
                    <a:gd name="T45" fmla="*/ 21 h 392"/>
                    <a:gd name="T46" fmla="*/ 142 w 394"/>
                    <a:gd name="T47" fmla="*/ 58 h 392"/>
                    <a:gd name="T48" fmla="*/ 152 w 394"/>
                    <a:gd name="T49" fmla="*/ 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94" h="392">
                      <a:moveTo>
                        <a:pt x="152" y="0"/>
                      </a:moveTo>
                      <a:lnTo>
                        <a:pt x="248" y="0"/>
                      </a:lnTo>
                      <a:lnTo>
                        <a:pt x="257" y="56"/>
                      </a:lnTo>
                      <a:lnTo>
                        <a:pt x="296" y="22"/>
                      </a:lnTo>
                      <a:lnTo>
                        <a:pt x="369" y="96"/>
                      </a:lnTo>
                      <a:lnTo>
                        <a:pt x="336" y="140"/>
                      </a:lnTo>
                      <a:lnTo>
                        <a:pt x="394" y="149"/>
                      </a:lnTo>
                      <a:lnTo>
                        <a:pt x="394" y="245"/>
                      </a:lnTo>
                      <a:lnTo>
                        <a:pt x="336" y="252"/>
                      </a:lnTo>
                      <a:lnTo>
                        <a:pt x="376" y="302"/>
                      </a:lnTo>
                      <a:lnTo>
                        <a:pt x="306" y="372"/>
                      </a:lnTo>
                      <a:lnTo>
                        <a:pt x="255" y="330"/>
                      </a:lnTo>
                      <a:lnTo>
                        <a:pt x="246" y="392"/>
                      </a:lnTo>
                      <a:lnTo>
                        <a:pt x="152" y="392"/>
                      </a:lnTo>
                      <a:lnTo>
                        <a:pt x="141" y="328"/>
                      </a:lnTo>
                      <a:lnTo>
                        <a:pt x="92" y="366"/>
                      </a:lnTo>
                      <a:lnTo>
                        <a:pt x="24" y="298"/>
                      </a:lnTo>
                      <a:lnTo>
                        <a:pt x="64" y="248"/>
                      </a:lnTo>
                      <a:lnTo>
                        <a:pt x="0" y="237"/>
                      </a:lnTo>
                      <a:lnTo>
                        <a:pt x="0" y="144"/>
                      </a:lnTo>
                      <a:lnTo>
                        <a:pt x="62" y="134"/>
                      </a:lnTo>
                      <a:lnTo>
                        <a:pt x="24" y="86"/>
                      </a:lnTo>
                      <a:lnTo>
                        <a:pt x="92" y="21"/>
                      </a:lnTo>
                      <a:lnTo>
                        <a:pt x="142" y="58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4" name="Oval 6">
                  <a:extLst>
                    <a:ext uri="{FF2B5EF4-FFF2-40B4-BE49-F238E27FC236}">
                      <a16:creationId xmlns:a16="http://schemas.microsoft.com/office/drawing/2014/main" id="{244D55F1-DE44-3B70-5D84-D2EE8B242D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7957" y="3219686"/>
                  <a:ext cx="79380" cy="79380"/>
                </a:xfrm>
                <a:prstGeom prst="ellipse">
                  <a:avLst/>
                </a:prstGeom>
                <a:grpFill/>
                <a:ln w="19050" cap="rnd">
                  <a:solidFill>
                    <a:srgbClr val="FF9900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00" name="Group 43">
                <a:extLst>
                  <a:ext uri="{FF2B5EF4-FFF2-40B4-BE49-F238E27FC236}">
                    <a16:creationId xmlns:a16="http://schemas.microsoft.com/office/drawing/2014/main" id="{5D6D4BB4-333A-6DD3-6555-EF6411DBF6C7}"/>
                  </a:ext>
                </a:extLst>
              </p:cNvPr>
              <p:cNvGrpSpPr/>
              <p:nvPr/>
            </p:nvGrpSpPr>
            <p:grpSpPr>
              <a:xfrm>
                <a:off x="3596638" y="570807"/>
                <a:ext cx="162234" cy="161411"/>
                <a:chOff x="4150538" y="3152811"/>
                <a:chExt cx="214217" cy="213130"/>
              </a:xfrm>
              <a:grpFill/>
            </p:grpSpPr>
            <p:sp>
              <p:nvSpPr>
                <p:cNvPr id="301" name="Freeform 7">
                  <a:extLst>
                    <a:ext uri="{FF2B5EF4-FFF2-40B4-BE49-F238E27FC236}">
                      <a16:creationId xmlns:a16="http://schemas.microsoft.com/office/drawing/2014/main" id="{7F199DEF-3A93-59F3-C417-9D054A936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0538" y="3152811"/>
                  <a:ext cx="214217" cy="213130"/>
                </a:xfrm>
                <a:custGeom>
                  <a:avLst/>
                  <a:gdLst>
                    <a:gd name="T0" fmla="*/ 152 w 394"/>
                    <a:gd name="T1" fmla="*/ 0 h 392"/>
                    <a:gd name="T2" fmla="*/ 248 w 394"/>
                    <a:gd name="T3" fmla="*/ 0 h 392"/>
                    <a:gd name="T4" fmla="*/ 257 w 394"/>
                    <a:gd name="T5" fmla="*/ 56 h 392"/>
                    <a:gd name="T6" fmla="*/ 296 w 394"/>
                    <a:gd name="T7" fmla="*/ 22 h 392"/>
                    <a:gd name="T8" fmla="*/ 369 w 394"/>
                    <a:gd name="T9" fmla="*/ 96 h 392"/>
                    <a:gd name="T10" fmla="*/ 336 w 394"/>
                    <a:gd name="T11" fmla="*/ 140 h 392"/>
                    <a:gd name="T12" fmla="*/ 394 w 394"/>
                    <a:gd name="T13" fmla="*/ 149 h 392"/>
                    <a:gd name="T14" fmla="*/ 394 w 394"/>
                    <a:gd name="T15" fmla="*/ 245 h 392"/>
                    <a:gd name="T16" fmla="*/ 336 w 394"/>
                    <a:gd name="T17" fmla="*/ 252 h 392"/>
                    <a:gd name="T18" fmla="*/ 376 w 394"/>
                    <a:gd name="T19" fmla="*/ 302 h 392"/>
                    <a:gd name="T20" fmla="*/ 306 w 394"/>
                    <a:gd name="T21" fmla="*/ 372 h 392"/>
                    <a:gd name="T22" fmla="*/ 255 w 394"/>
                    <a:gd name="T23" fmla="*/ 330 h 392"/>
                    <a:gd name="T24" fmla="*/ 246 w 394"/>
                    <a:gd name="T25" fmla="*/ 392 h 392"/>
                    <a:gd name="T26" fmla="*/ 152 w 394"/>
                    <a:gd name="T27" fmla="*/ 392 h 392"/>
                    <a:gd name="T28" fmla="*/ 141 w 394"/>
                    <a:gd name="T29" fmla="*/ 328 h 392"/>
                    <a:gd name="T30" fmla="*/ 92 w 394"/>
                    <a:gd name="T31" fmla="*/ 366 h 392"/>
                    <a:gd name="T32" fmla="*/ 24 w 394"/>
                    <a:gd name="T33" fmla="*/ 298 h 392"/>
                    <a:gd name="T34" fmla="*/ 64 w 394"/>
                    <a:gd name="T35" fmla="*/ 248 h 392"/>
                    <a:gd name="T36" fmla="*/ 0 w 394"/>
                    <a:gd name="T37" fmla="*/ 237 h 392"/>
                    <a:gd name="T38" fmla="*/ 0 w 394"/>
                    <a:gd name="T39" fmla="*/ 144 h 392"/>
                    <a:gd name="T40" fmla="*/ 62 w 394"/>
                    <a:gd name="T41" fmla="*/ 134 h 392"/>
                    <a:gd name="T42" fmla="*/ 24 w 394"/>
                    <a:gd name="T43" fmla="*/ 86 h 392"/>
                    <a:gd name="T44" fmla="*/ 92 w 394"/>
                    <a:gd name="T45" fmla="*/ 21 h 392"/>
                    <a:gd name="T46" fmla="*/ 142 w 394"/>
                    <a:gd name="T47" fmla="*/ 58 h 392"/>
                    <a:gd name="T48" fmla="*/ 152 w 394"/>
                    <a:gd name="T49" fmla="*/ 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94" h="392">
                      <a:moveTo>
                        <a:pt x="152" y="0"/>
                      </a:moveTo>
                      <a:lnTo>
                        <a:pt x="248" y="0"/>
                      </a:lnTo>
                      <a:lnTo>
                        <a:pt x="257" y="56"/>
                      </a:lnTo>
                      <a:lnTo>
                        <a:pt x="296" y="22"/>
                      </a:lnTo>
                      <a:lnTo>
                        <a:pt x="369" y="96"/>
                      </a:lnTo>
                      <a:lnTo>
                        <a:pt x="336" y="140"/>
                      </a:lnTo>
                      <a:lnTo>
                        <a:pt x="394" y="149"/>
                      </a:lnTo>
                      <a:lnTo>
                        <a:pt x="394" y="245"/>
                      </a:lnTo>
                      <a:lnTo>
                        <a:pt x="336" y="252"/>
                      </a:lnTo>
                      <a:lnTo>
                        <a:pt x="376" y="302"/>
                      </a:lnTo>
                      <a:lnTo>
                        <a:pt x="306" y="372"/>
                      </a:lnTo>
                      <a:lnTo>
                        <a:pt x="255" y="330"/>
                      </a:lnTo>
                      <a:lnTo>
                        <a:pt x="246" y="392"/>
                      </a:lnTo>
                      <a:lnTo>
                        <a:pt x="152" y="392"/>
                      </a:lnTo>
                      <a:lnTo>
                        <a:pt x="141" y="328"/>
                      </a:lnTo>
                      <a:lnTo>
                        <a:pt x="92" y="366"/>
                      </a:lnTo>
                      <a:lnTo>
                        <a:pt x="24" y="298"/>
                      </a:lnTo>
                      <a:lnTo>
                        <a:pt x="64" y="248"/>
                      </a:lnTo>
                      <a:lnTo>
                        <a:pt x="0" y="237"/>
                      </a:lnTo>
                      <a:lnTo>
                        <a:pt x="0" y="144"/>
                      </a:lnTo>
                      <a:lnTo>
                        <a:pt x="62" y="134"/>
                      </a:lnTo>
                      <a:lnTo>
                        <a:pt x="24" y="86"/>
                      </a:lnTo>
                      <a:lnTo>
                        <a:pt x="92" y="21"/>
                      </a:lnTo>
                      <a:lnTo>
                        <a:pt x="142" y="58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2" name="Oval 6">
                  <a:extLst>
                    <a:ext uri="{FF2B5EF4-FFF2-40B4-BE49-F238E27FC236}">
                      <a16:creationId xmlns:a16="http://schemas.microsoft.com/office/drawing/2014/main" id="{27BB5D39-D3C0-B885-2870-B110715CAC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7957" y="3219686"/>
                  <a:ext cx="79380" cy="79380"/>
                </a:xfrm>
                <a:prstGeom prst="ellipse">
                  <a:avLst/>
                </a:prstGeom>
                <a:grpFill/>
                <a:ln w="19050" cap="rnd">
                  <a:solidFill>
                    <a:srgbClr val="FF9900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sp>
          <p:nvSpPr>
            <p:cNvPr id="298" name="Oval 44">
              <a:extLst>
                <a:ext uri="{FF2B5EF4-FFF2-40B4-BE49-F238E27FC236}">
                  <a16:creationId xmlns:a16="http://schemas.microsoft.com/office/drawing/2014/main" id="{B742E32C-67CE-38D3-E41E-084A1FEB41EF}"/>
                </a:ext>
              </a:extLst>
            </p:cNvPr>
            <p:cNvSpPr/>
            <p:nvPr/>
          </p:nvSpPr>
          <p:spPr>
            <a:xfrm rot="18360819">
              <a:off x="6405103" y="2732808"/>
              <a:ext cx="470569" cy="941138"/>
            </a:xfrm>
            <a:custGeom>
              <a:avLst/>
              <a:gdLst>
                <a:gd name="connsiteX0" fmla="*/ 0 w 1129976"/>
                <a:gd name="connsiteY0" fmla="*/ 564988 h 1129976"/>
                <a:gd name="connsiteX1" fmla="*/ 564988 w 1129976"/>
                <a:gd name="connsiteY1" fmla="*/ 0 h 1129976"/>
                <a:gd name="connsiteX2" fmla="*/ 1129976 w 1129976"/>
                <a:gd name="connsiteY2" fmla="*/ 564988 h 1129976"/>
                <a:gd name="connsiteX3" fmla="*/ 564988 w 1129976"/>
                <a:gd name="connsiteY3" fmla="*/ 1129976 h 1129976"/>
                <a:gd name="connsiteX4" fmla="*/ 0 w 1129976"/>
                <a:gd name="connsiteY4" fmla="*/ 564988 h 1129976"/>
                <a:gd name="connsiteX0" fmla="*/ 0 w 1129976"/>
                <a:gd name="connsiteY0" fmla="*/ 564988 h 1129976"/>
                <a:gd name="connsiteX1" fmla="*/ 564988 w 1129976"/>
                <a:gd name="connsiteY1" fmla="*/ 0 h 1129976"/>
                <a:gd name="connsiteX2" fmla="*/ 1129976 w 1129976"/>
                <a:gd name="connsiteY2" fmla="*/ 564988 h 1129976"/>
                <a:gd name="connsiteX3" fmla="*/ 564988 w 1129976"/>
                <a:gd name="connsiteY3" fmla="*/ 1129976 h 1129976"/>
                <a:gd name="connsiteX4" fmla="*/ 91440 w 1129976"/>
                <a:gd name="connsiteY4" fmla="*/ 656428 h 1129976"/>
                <a:gd name="connsiteX0" fmla="*/ 0 w 1129976"/>
                <a:gd name="connsiteY0" fmla="*/ 564988 h 1129976"/>
                <a:gd name="connsiteX1" fmla="*/ 564988 w 1129976"/>
                <a:gd name="connsiteY1" fmla="*/ 0 h 1129976"/>
                <a:gd name="connsiteX2" fmla="*/ 1129976 w 1129976"/>
                <a:gd name="connsiteY2" fmla="*/ 564988 h 1129976"/>
                <a:gd name="connsiteX3" fmla="*/ 564988 w 1129976"/>
                <a:gd name="connsiteY3" fmla="*/ 1129976 h 1129976"/>
                <a:gd name="connsiteX0" fmla="*/ 0 w 564988"/>
                <a:gd name="connsiteY0" fmla="*/ 0 h 1129976"/>
                <a:gd name="connsiteX1" fmla="*/ 564988 w 564988"/>
                <a:gd name="connsiteY1" fmla="*/ 564988 h 1129976"/>
                <a:gd name="connsiteX2" fmla="*/ 0 w 564988"/>
                <a:gd name="connsiteY2" fmla="*/ 1129976 h 112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4988" h="1129976">
                  <a:moveTo>
                    <a:pt x="0" y="0"/>
                  </a:moveTo>
                  <a:cubicBezTo>
                    <a:pt x="312034" y="0"/>
                    <a:pt x="564988" y="252954"/>
                    <a:pt x="564988" y="564988"/>
                  </a:cubicBezTo>
                  <a:cubicBezTo>
                    <a:pt x="564988" y="877022"/>
                    <a:pt x="312034" y="1129976"/>
                    <a:pt x="0" y="1129976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dashDot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380976">
                <a:defRPr/>
              </a:pPr>
              <a:endParaRPr lang="en-US" sz="1500" kern="0" dirty="0">
                <a:solidFill>
                  <a:srgbClr val="1D5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38" name="Group 81">
            <a:extLst>
              <a:ext uri="{FF2B5EF4-FFF2-40B4-BE49-F238E27FC236}">
                <a16:creationId xmlns:a16="http://schemas.microsoft.com/office/drawing/2014/main" id="{030D61AD-F82B-1FCE-67D2-6B7F2F118171}"/>
              </a:ext>
            </a:extLst>
          </p:cNvPr>
          <p:cNvGrpSpPr/>
          <p:nvPr/>
        </p:nvGrpSpPr>
        <p:grpSpPr>
          <a:xfrm>
            <a:off x="2602733" y="3291500"/>
            <a:ext cx="1853088" cy="1000903"/>
            <a:chOff x="2551047" y="2663847"/>
            <a:chExt cx="2223706" cy="1201082"/>
          </a:xfrm>
        </p:grpSpPr>
        <p:sp>
          <p:nvSpPr>
            <p:cNvPr id="339" name="Rectangle: Rounded Corners 42">
              <a:extLst>
                <a:ext uri="{FF2B5EF4-FFF2-40B4-BE49-F238E27FC236}">
                  <a16:creationId xmlns:a16="http://schemas.microsoft.com/office/drawing/2014/main" id="{19879449-72F8-DDED-6911-ED1CB43E78B8}"/>
                </a:ext>
              </a:extLst>
            </p:cNvPr>
            <p:cNvSpPr/>
            <p:nvPr/>
          </p:nvSpPr>
          <p:spPr>
            <a:xfrm>
              <a:off x="3270101" y="2663847"/>
              <a:ext cx="604043" cy="993352"/>
            </a:xfrm>
            <a:prstGeom prst="roundRect">
              <a:avLst>
                <a:gd name="adj" fmla="val 6155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52">
                <a:defRPr/>
              </a:pPr>
              <a:endParaRPr lang="en-US" sz="2000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40" name="Group 83">
              <a:extLst>
                <a:ext uri="{FF2B5EF4-FFF2-40B4-BE49-F238E27FC236}">
                  <a16:creationId xmlns:a16="http://schemas.microsoft.com/office/drawing/2014/main" id="{62778072-FEEA-3A2A-6B07-33A6226BD9FE}"/>
                </a:ext>
              </a:extLst>
            </p:cNvPr>
            <p:cNvGrpSpPr/>
            <p:nvPr/>
          </p:nvGrpSpPr>
          <p:grpSpPr>
            <a:xfrm>
              <a:off x="3239145" y="3672638"/>
              <a:ext cx="650240" cy="192291"/>
              <a:chOff x="5431473" y="3504998"/>
              <a:chExt cx="650240" cy="192291"/>
            </a:xfrm>
          </p:grpSpPr>
          <p:cxnSp>
            <p:nvCxnSpPr>
              <p:cNvPr id="364" name="Straight Connector 107">
                <a:extLst>
                  <a:ext uri="{FF2B5EF4-FFF2-40B4-BE49-F238E27FC236}">
                    <a16:creationId xmlns:a16="http://schemas.microsoft.com/office/drawing/2014/main" id="{C71AA800-46E1-D0A2-876D-95547609A0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3504998"/>
                <a:ext cx="0" cy="95452"/>
              </a:xfrm>
              <a:prstGeom prst="lin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65" name="Straight Connector 108">
                <a:extLst>
                  <a:ext uri="{FF2B5EF4-FFF2-40B4-BE49-F238E27FC236}">
                    <a16:creationId xmlns:a16="http://schemas.microsoft.com/office/drawing/2014/main" id="{8090B861-1040-CE42-D5C2-9E92B4EDCB0C}"/>
                  </a:ext>
                </a:extLst>
              </p:cNvPr>
              <p:cNvCxnSpPr/>
              <p:nvPr/>
            </p:nvCxnSpPr>
            <p:spPr>
              <a:xfrm>
                <a:off x="5431473" y="3649281"/>
                <a:ext cx="650240" cy="0"/>
              </a:xfrm>
              <a:prstGeom prst="lin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sp>
            <p:nvSpPr>
              <p:cNvPr id="366" name="Oval 109">
                <a:extLst>
                  <a:ext uri="{FF2B5EF4-FFF2-40B4-BE49-F238E27FC236}">
                    <a16:creationId xmlns:a16="http://schemas.microsoft.com/office/drawing/2014/main" id="{607A2DE7-AB36-4439-EB70-965CC81D7053}"/>
                  </a:ext>
                </a:extLst>
              </p:cNvPr>
              <p:cNvSpPr/>
              <p:nvPr/>
            </p:nvSpPr>
            <p:spPr>
              <a:xfrm>
                <a:off x="5711822" y="3608385"/>
                <a:ext cx="88904" cy="88904"/>
              </a:xfrm>
              <a:prstGeom prst="ellipse">
                <a:avLst/>
              </a:prstGeom>
              <a:solidFill>
                <a:srgbClr val="0E2836"/>
              </a:solidFill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 dirty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41" name="Line 5">
              <a:extLst>
                <a:ext uri="{FF2B5EF4-FFF2-40B4-BE49-F238E27FC236}">
                  <a16:creationId xmlns:a16="http://schemas.microsoft.com/office/drawing/2014/main" id="{4B3FAB1D-9047-31A7-9A6E-F4E31195C0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51047" y="3815093"/>
              <a:ext cx="599362" cy="0"/>
            </a:xfrm>
            <a:prstGeom prst="line">
              <a:avLst/>
            </a:prstGeom>
            <a:noFill/>
            <a:ln w="19050" cap="rnd">
              <a:solidFill>
                <a:srgbClr val="FFFFFF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380976">
                <a:defRPr/>
              </a:pPr>
              <a:endParaRPr lang="en-US" sz="1500" kern="0">
                <a:solidFill>
                  <a:srgbClr val="1D5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2" name="Rectangle 6">
              <a:extLst>
                <a:ext uri="{FF2B5EF4-FFF2-40B4-BE49-F238E27FC236}">
                  <a16:creationId xmlns:a16="http://schemas.microsoft.com/office/drawing/2014/main" id="{E8B7D29C-095F-9DC1-EF96-B61F27244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31" y="3302386"/>
              <a:ext cx="326159" cy="512707"/>
            </a:xfrm>
            <a:prstGeom prst="rect">
              <a:avLst/>
            </a:prstGeom>
            <a:noFill/>
            <a:ln w="19050" cap="rnd">
              <a:solidFill>
                <a:srgbClr val="FFFFFF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380976">
                <a:defRPr/>
              </a:pPr>
              <a:endParaRPr lang="en-US" sz="1500" kern="0">
                <a:solidFill>
                  <a:srgbClr val="1D5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3" name="Rectangle 7">
              <a:extLst>
                <a:ext uri="{FF2B5EF4-FFF2-40B4-BE49-F238E27FC236}">
                  <a16:creationId xmlns:a16="http://schemas.microsoft.com/office/drawing/2014/main" id="{6BE475CF-4B56-D5FD-A8FC-826007F44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232" y="3370988"/>
              <a:ext cx="64991" cy="85451"/>
            </a:xfrm>
            <a:prstGeom prst="rect">
              <a:avLst/>
            </a:prstGeom>
            <a:noFill/>
            <a:ln w="19050" cap="rnd">
              <a:solidFill>
                <a:srgbClr val="FF9900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380976">
                <a:defRPr/>
              </a:pPr>
              <a:endParaRPr lang="en-US" sz="1500" kern="0">
                <a:solidFill>
                  <a:srgbClr val="1D5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4" name="Rectangle 8">
              <a:extLst>
                <a:ext uri="{FF2B5EF4-FFF2-40B4-BE49-F238E27FC236}">
                  <a16:creationId xmlns:a16="http://schemas.microsoft.com/office/drawing/2014/main" id="{B5726F66-863B-68B8-DE29-6CE5C7142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197" y="3370988"/>
              <a:ext cx="67398" cy="85451"/>
            </a:xfrm>
            <a:prstGeom prst="rect">
              <a:avLst/>
            </a:prstGeom>
            <a:noFill/>
            <a:ln w="19050" cap="rnd">
              <a:solidFill>
                <a:srgbClr val="FF9900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380976">
                <a:defRPr/>
              </a:pPr>
              <a:endParaRPr lang="en-US" sz="1500" kern="0">
                <a:solidFill>
                  <a:srgbClr val="1D5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5" name="Rectangle 9">
              <a:extLst>
                <a:ext uri="{FF2B5EF4-FFF2-40B4-BE49-F238E27FC236}">
                  <a16:creationId xmlns:a16="http://schemas.microsoft.com/office/drawing/2014/main" id="{95C40801-637A-84F9-46BB-208F54E6D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232" y="3515412"/>
              <a:ext cx="64991" cy="86655"/>
            </a:xfrm>
            <a:prstGeom prst="rect">
              <a:avLst/>
            </a:prstGeom>
            <a:noFill/>
            <a:ln w="19050" cap="rnd">
              <a:solidFill>
                <a:srgbClr val="FF9900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380976">
                <a:defRPr/>
              </a:pPr>
              <a:endParaRPr lang="en-US" sz="1500" kern="0">
                <a:solidFill>
                  <a:srgbClr val="1D5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6" name="Rectangle 10">
              <a:extLst>
                <a:ext uri="{FF2B5EF4-FFF2-40B4-BE49-F238E27FC236}">
                  <a16:creationId xmlns:a16="http://schemas.microsoft.com/office/drawing/2014/main" id="{86B574F5-48CB-EA7E-B127-1A807E527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197" y="3515412"/>
              <a:ext cx="67398" cy="86655"/>
            </a:xfrm>
            <a:prstGeom prst="rect">
              <a:avLst/>
            </a:prstGeom>
            <a:noFill/>
            <a:ln w="19050" cap="rnd">
              <a:solidFill>
                <a:srgbClr val="FF9900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380976">
                <a:defRPr/>
              </a:pPr>
              <a:endParaRPr lang="en-US" sz="1500" kern="0">
                <a:solidFill>
                  <a:srgbClr val="1D5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7" name="Rectangle 11">
              <a:extLst>
                <a:ext uri="{FF2B5EF4-FFF2-40B4-BE49-F238E27FC236}">
                  <a16:creationId xmlns:a16="http://schemas.microsoft.com/office/drawing/2014/main" id="{D5C02775-C08E-EEFF-9BAA-2908090E7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232" y="3659837"/>
              <a:ext cx="64991" cy="86655"/>
            </a:xfrm>
            <a:prstGeom prst="rect">
              <a:avLst/>
            </a:prstGeom>
            <a:noFill/>
            <a:ln w="19050" cap="rnd">
              <a:solidFill>
                <a:srgbClr val="FF9900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380976">
                <a:defRPr/>
              </a:pPr>
              <a:endParaRPr lang="en-US" sz="1500" kern="0">
                <a:solidFill>
                  <a:srgbClr val="1D5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8" name="Rectangle 12">
              <a:extLst>
                <a:ext uri="{FF2B5EF4-FFF2-40B4-BE49-F238E27FC236}">
                  <a16:creationId xmlns:a16="http://schemas.microsoft.com/office/drawing/2014/main" id="{75B0B397-A7ED-D0C1-4801-E4BA0C4CE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197" y="3659837"/>
              <a:ext cx="67398" cy="86655"/>
            </a:xfrm>
            <a:prstGeom prst="rect">
              <a:avLst/>
            </a:prstGeom>
            <a:noFill/>
            <a:ln w="19050" cap="rnd">
              <a:solidFill>
                <a:srgbClr val="FF9900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380976">
                <a:defRPr/>
              </a:pPr>
              <a:endParaRPr lang="en-US" sz="1500" kern="0">
                <a:solidFill>
                  <a:srgbClr val="1D5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9" name="Rectangle 13">
              <a:extLst>
                <a:ext uri="{FF2B5EF4-FFF2-40B4-BE49-F238E27FC236}">
                  <a16:creationId xmlns:a16="http://schemas.microsoft.com/office/drawing/2014/main" id="{77ACFB7D-2DA7-5377-76B7-30B1809E4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66" y="3444403"/>
              <a:ext cx="123964" cy="370690"/>
            </a:xfrm>
            <a:prstGeom prst="rect">
              <a:avLst/>
            </a:prstGeom>
            <a:noFill/>
            <a:ln w="19050" cap="rnd">
              <a:solidFill>
                <a:srgbClr val="FFFFFF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380976">
                <a:defRPr/>
              </a:pPr>
              <a:endParaRPr lang="en-US" sz="1500" kern="0">
                <a:solidFill>
                  <a:srgbClr val="1D516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50" name="Group 93">
              <a:extLst>
                <a:ext uri="{FF2B5EF4-FFF2-40B4-BE49-F238E27FC236}">
                  <a16:creationId xmlns:a16="http://schemas.microsoft.com/office/drawing/2014/main" id="{0D3DE995-79BB-4102-BA55-A4D2CC72CB31}"/>
                </a:ext>
              </a:extLst>
            </p:cNvPr>
            <p:cNvGrpSpPr/>
            <p:nvPr/>
          </p:nvGrpSpPr>
          <p:grpSpPr>
            <a:xfrm>
              <a:off x="3941205" y="3201047"/>
              <a:ext cx="833548" cy="601697"/>
              <a:chOff x="3977491" y="3135732"/>
              <a:chExt cx="941138" cy="679361"/>
            </a:xfrm>
          </p:grpSpPr>
          <p:grpSp>
            <p:nvGrpSpPr>
              <p:cNvPr id="357" name="Group 100">
                <a:extLst>
                  <a:ext uri="{FF2B5EF4-FFF2-40B4-BE49-F238E27FC236}">
                    <a16:creationId xmlns:a16="http://schemas.microsoft.com/office/drawing/2014/main" id="{89AFA9D9-A230-F75F-8393-8989771D6FFB}"/>
                  </a:ext>
                </a:extLst>
              </p:cNvPr>
              <p:cNvGrpSpPr/>
              <p:nvPr/>
            </p:nvGrpSpPr>
            <p:grpSpPr>
              <a:xfrm>
                <a:off x="4031649" y="3228999"/>
                <a:ext cx="376050" cy="374141"/>
                <a:chOff x="4150538" y="3152811"/>
                <a:chExt cx="214217" cy="213130"/>
              </a:xfrm>
              <a:noFill/>
            </p:grpSpPr>
            <p:sp>
              <p:nvSpPr>
                <p:cNvPr id="362" name="Freeform 7">
                  <a:extLst>
                    <a:ext uri="{FF2B5EF4-FFF2-40B4-BE49-F238E27FC236}">
                      <a16:creationId xmlns:a16="http://schemas.microsoft.com/office/drawing/2014/main" id="{7B34AA0C-35B4-BDE1-F13B-FDC1AD79A1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0538" y="3152811"/>
                  <a:ext cx="214217" cy="213130"/>
                </a:xfrm>
                <a:custGeom>
                  <a:avLst/>
                  <a:gdLst>
                    <a:gd name="T0" fmla="*/ 152 w 394"/>
                    <a:gd name="T1" fmla="*/ 0 h 392"/>
                    <a:gd name="T2" fmla="*/ 248 w 394"/>
                    <a:gd name="T3" fmla="*/ 0 h 392"/>
                    <a:gd name="T4" fmla="*/ 257 w 394"/>
                    <a:gd name="T5" fmla="*/ 56 h 392"/>
                    <a:gd name="T6" fmla="*/ 296 w 394"/>
                    <a:gd name="T7" fmla="*/ 22 h 392"/>
                    <a:gd name="T8" fmla="*/ 369 w 394"/>
                    <a:gd name="T9" fmla="*/ 96 h 392"/>
                    <a:gd name="T10" fmla="*/ 336 w 394"/>
                    <a:gd name="T11" fmla="*/ 140 h 392"/>
                    <a:gd name="T12" fmla="*/ 394 w 394"/>
                    <a:gd name="T13" fmla="*/ 149 h 392"/>
                    <a:gd name="T14" fmla="*/ 394 w 394"/>
                    <a:gd name="T15" fmla="*/ 245 h 392"/>
                    <a:gd name="T16" fmla="*/ 336 w 394"/>
                    <a:gd name="T17" fmla="*/ 252 h 392"/>
                    <a:gd name="T18" fmla="*/ 376 w 394"/>
                    <a:gd name="T19" fmla="*/ 302 h 392"/>
                    <a:gd name="T20" fmla="*/ 306 w 394"/>
                    <a:gd name="T21" fmla="*/ 372 h 392"/>
                    <a:gd name="T22" fmla="*/ 255 w 394"/>
                    <a:gd name="T23" fmla="*/ 330 h 392"/>
                    <a:gd name="T24" fmla="*/ 246 w 394"/>
                    <a:gd name="T25" fmla="*/ 392 h 392"/>
                    <a:gd name="T26" fmla="*/ 152 w 394"/>
                    <a:gd name="T27" fmla="*/ 392 h 392"/>
                    <a:gd name="T28" fmla="*/ 141 w 394"/>
                    <a:gd name="T29" fmla="*/ 328 h 392"/>
                    <a:gd name="T30" fmla="*/ 92 w 394"/>
                    <a:gd name="T31" fmla="*/ 366 h 392"/>
                    <a:gd name="T32" fmla="*/ 24 w 394"/>
                    <a:gd name="T33" fmla="*/ 298 h 392"/>
                    <a:gd name="T34" fmla="*/ 64 w 394"/>
                    <a:gd name="T35" fmla="*/ 248 h 392"/>
                    <a:gd name="T36" fmla="*/ 0 w 394"/>
                    <a:gd name="T37" fmla="*/ 237 h 392"/>
                    <a:gd name="T38" fmla="*/ 0 w 394"/>
                    <a:gd name="T39" fmla="*/ 144 h 392"/>
                    <a:gd name="T40" fmla="*/ 62 w 394"/>
                    <a:gd name="T41" fmla="*/ 134 h 392"/>
                    <a:gd name="T42" fmla="*/ 24 w 394"/>
                    <a:gd name="T43" fmla="*/ 86 h 392"/>
                    <a:gd name="T44" fmla="*/ 92 w 394"/>
                    <a:gd name="T45" fmla="*/ 21 h 392"/>
                    <a:gd name="T46" fmla="*/ 142 w 394"/>
                    <a:gd name="T47" fmla="*/ 58 h 392"/>
                    <a:gd name="T48" fmla="*/ 152 w 394"/>
                    <a:gd name="T49" fmla="*/ 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94" h="392">
                      <a:moveTo>
                        <a:pt x="152" y="0"/>
                      </a:moveTo>
                      <a:lnTo>
                        <a:pt x="248" y="0"/>
                      </a:lnTo>
                      <a:lnTo>
                        <a:pt x="257" y="56"/>
                      </a:lnTo>
                      <a:lnTo>
                        <a:pt x="296" y="22"/>
                      </a:lnTo>
                      <a:lnTo>
                        <a:pt x="369" y="96"/>
                      </a:lnTo>
                      <a:lnTo>
                        <a:pt x="336" y="140"/>
                      </a:lnTo>
                      <a:lnTo>
                        <a:pt x="394" y="149"/>
                      </a:lnTo>
                      <a:lnTo>
                        <a:pt x="394" y="245"/>
                      </a:lnTo>
                      <a:lnTo>
                        <a:pt x="336" y="252"/>
                      </a:lnTo>
                      <a:lnTo>
                        <a:pt x="376" y="302"/>
                      </a:lnTo>
                      <a:lnTo>
                        <a:pt x="306" y="372"/>
                      </a:lnTo>
                      <a:lnTo>
                        <a:pt x="255" y="330"/>
                      </a:lnTo>
                      <a:lnTo>
                        <a:pt x="246" y="392"/>
                      </a:lnTo>
                      <a:lnTo>
                        <a:pt x="152" y="392"/>
                      </a:lnTo>
                      <a:lnTo>
                        <a:pt x="141" y="328"/>
                      </a:lnTo>
                      <a:lnTo>
                        <a:pt x="92" y="366"/>
                      </a:lnTo>
                      <a:lnTo>
                        <a:pt x="24" y="298"/>
                      </a:lnTo>
                      <a:lnTo>
                        <a:pt x="64" y="248"/>
                      </a:lnTo>
                      <a:lnTo>
                        <a:pt x="0" y="237"/>
                      </a:lnTo>
                      <a:lnTo>
                        <a:pt x="0" y="144"/>
                      </a:lnTo>
                      <a:lnTo>
                        <a:pt x="62" y="134"/>
                      </a:lnTo>
                      <a:lnTo>
                        <a:pt x="24" y="86"/>
                      </a:lnTo>
                      <a:lnTo>
                        <a:pt x="92" y="21"/>
                      </a:lnTo>
                      <a:lnTo>
                        <a:pt x="142" y="58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63" name="Oval 6">
                  <a:extLst>
                    <a:ext uri="{FF2B5EF4-FFF2-40B4-BE49-F238E27FC236}">
                      <a16:creationId xmlns:a16="http://schemas.microsoft.com/office/drawing/2014/main" id="{6CF8B2F5-7643-3B65-7891-5F50D7B3C1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7957" y="3219686"/>
                  <a:ext cx="79380" cy="79380"/>
                </a:xfrm>
                <a:prstGeom prst="ellipse">
                  <a:avLst/>
                </a:prstGeom>
                <a:grpFill/>
                <a:ln w="19050" cap="rnd">
                  <a:solidFill>
                    <a:srgbClr val="FF9900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58" name="Group 101">
                <a:extLst>
                  <a:ext uri="{FF2B5EF4-FFF2-40B4-BE49-F238E27FC236}">
                    <a16:creationId xmlns:a16="http://schemas.microsoft.com/office/drawing/2014/main" id="{4812B968-7D5C-0673-9B68-27A7FA77C2B9}"/>
                  </a:ext>
                </a:extLst>
              </p:cNvPr>
              <p:cNvGrpSpPr/>
              <p:nvPr/>
            </p:nvGrpSpPr>
            <p:grpSpPr>
              <a:xfrm>
                <a:off x="4381188" y="3563037"/>
                <a:ext cx="253341" cy="252056"/>
                <a:chOff x="4150538" y="3152811"/>
                <a:chExt cx="214217" cy="213130"/>
              </a:xfrm>
              <a:noFill/>
            </p:grpSpPr>
            <p:sp>
              <p:nvSpPr>
                <p:cNvPr id="360" name="Freeform 7">
                  <a:extLst>
                    <a:ext uri="{FF2B5EF4-FFF2-40B4-BE49-F238E27FC236}">
                      <a16:creationId xmlns:a16="http://schemas.microsoft.com/office/drawing/2014/main" id="{DBDB70CA-2326-AABD-8673-F6EA8B6E2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0538" y="3152811"/>
                  <a:ext cx="214217" cy="213130"/>
                </a:xfrm>
                <a:custGeom>
                  <a:avLst/>
                  <a:gdLst>
                    <a:gd name="T0" fmla="*/ 152 w 394"/>
                    <a:gd name="T1" fmla="*/ 0 h 392"/>
                    <a:gd name="T2" fmla="*/ 248 w 394"/>
                    <a:gd name="T3" fmla="*/ 0 h 392"/>
                    <a:gd name="T4" fmla="*/ 257 w 394"/>
                    <a:gd name="T5" fmla="*/ 56 h 392"/>
                    <a:gd name="T6" fmla="*/ 296 w 394"/>
                    <a:gd name="T7" fmla="*/ 22 h 392"/>
                    <a:gd name="T8" fmla="*/ 369 w 394"/>
                    <a:gd name="T9" fmla="*/ 96 h 392"/>
                    <a:gd name="T10" fmla="*/ 336 w 394"/>
                    <a:gd name="T11" fmla="*/ 140 h 392"/>
                    <a:gd name="T12" fmla="*/ 394 w 394"/>
                    <a:gd name="T13" fmla="*/ 149 h 392"/>
                    <a:gd name="T14" fmla="*/ 394 w 394"/>
                    <a:gd name="T15" fmla="*/ 245 h 392"/>
                    <a:gd name="T16" fmla="*/ 336 w 394"/>
                    <a:gd name="T17" fmla="*/ 252 h 392"/>
                    <a:gd name="T18" fmla="*/ 376 w 394"/>
                    <a:gd name="T19" fmla="*/ 302 h 392"/>
                    <a:gd name="T20" fmla="*/ 306 w 394"/>
                    <a:gd name="T21" fmla="*/ 372 h 392"/>
                    <a:gd name="T22" fmla="*/ 255 w 394"/>
                    <a:gd name="T23" fmla="*/ 330 h 392"/>
                    <a:gd name="T24" fmla="*/ 246 w 394"/>
                    <a:gd name="T25" fmla="*/ 392 h 392"/>
                    <a:gd name="T26" fmla="*/ 152 w 394"/>
                    <a:gd name="T27" fmla="*/ 392 h 392"/>
                    <a:gd name="T28" fmla="*/ 141 w 394"/>
                    <a:gd name="T29" fmla="*/ 328 h 392"/>
                    <a:gd name="T30" fmla="*/ 92 w 394"/>
                    <a:gd name="T31" fmla="*/ 366 h 392"/>
                    <a:gd name="T32" fmla="*/ 24 w 394"/>
                    <a:gd name="T33" fmla="*/ 298 h 392"/>
                    <a:gd name="T34" fmla="*/ 64 w 394"/>
                    <a:gd name="T35" fmla="*/ 248 h 392"/>
                    <a:gd name="T36" fmla="*/ 0 w 394"/>
                    <a:gd name="T37" fmla="*/ 237 h 392"/>
                    <a:gd name="T38" fmla="*/ 0 w 394"/>
                    <a:gd name="T39" fmla="*/ 144 h 392"/>
                    <a:gd name="T40" fmla="*/ 62 w 394"/>
                    <a:gd name="T41" fmla="*/ 134 h 392"/>
                    <a:gd name="T42" fmla="*/ 24 w 394"/>
                    <a:gd name="T43" fmla="*/ 86 h 392"/>
                    <a:gd name="T44" fmla="*/ 92 w 394"/>
                    <a:gd name="T45" fmla="*/ 21 h 392"/>
                    <a:gd name="T46" fmla="*/ 142 w 394"/>
                    <a:gd name="T47" fmla="*/ 58 h 392"/>
                    <a:gd name="T48" fmla="*/ 152 w 394"/>
                    <a:gd name="T49" fmla="*/ 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94" h="392">
                      <a:moveTo>
                        <a:pt x="152" y="0"/>
                      </a:moveTo>
                      <a:lnTo>
                        <a:pt x="248" y="0"/>
                      </a:lnTo>
                      <a:lnTo>
                        <a:pt x="257" y="56"/>
                      </a:lnTo>
                      <a:lnTo>
                        <a:pt x="296" y="22"/>
                      </a:lnTo>
                      <a:lnTo>
                        <a:pt x="369" y="96"/>
                      </a:lnTo>
                      <a:lnTo>
                        <a:pt x="336" y="140"/>
                      </a:lnTo>
                      <a:lnTo>
                        <a:pt x="394" y="149"/>
                      </a:lnTo>
                      <a:lnTo>
                        <a:pt x="394" y="245"/>
                      </a:lnTo>
                      <a:lnTo>
                        <a:pt x="336" y="252"/>
                      </a:lnTo>
                      <a:lnTo>
                        <a:pt x="376" y="302"/>
                      </a:lnTo>
                      <a:lnTo>
                        <a:pt x="306" y="372"/>
                      </a:lnTo>
                      <a:lnTo>
                        <a:pt x="255" y="330"/>
                      </a:lnTo>
                      <a:lnTo>
                        <a:pt x="246" y="392"/>
                      </a:lnTo>
                      <a:lnTo>
                        <a:pt x="152" y="392"/>
                      </a:lnTo>
                      <a:lnTo>
                        <a:pt x="141" y="328"/>
                      </a:lnTo>
                      <a:lnTo>
                        <a:pt x="92" y="366"/>
                      </a:lnTo>
                      <a:lnTo>
                        <a:pt x="24" y="298"/>
                      </a:lnTo>
                      <a:lnTo>
                        <a:pt x="64" y="248"/>
                      </a:lnTo>
                      <a:lnTo>
                        <a:pt x="0" y="237"/>
                      </a:lnTo>
                      <a:lnTo>
                        <a:pt x="0" y="144"/>
                      </a:lnTo>
                      <a:lnTo>
                        <a:pt x="62" y="134"/>
                      </a:lnTo>
                      <a:lnTo>
                        <a:pt x="24" y="86"/>
                      </a:lnTo>
                      <a:lnTo>
                        <a:pt x="92" y="21"/>
                      </a:lnTo>
                      <a:lnTo>
                        <a:pt x="142" y="58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61" name="Oval 6">
                  <a:extLst>
                    <a:ext uri="{FF2B5EF4-FFF2-40B4-BE49-F238E27FC236}">
                      <a16:creationId xmlns:a16="http://schemas.microsoft.com/office/drawing/2014/main" id="{D5010944-17B5-3348-F2B4-CADAB5527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7957" y="3219686"/>
                  <a:ext cx="79380" cy="79380"/>
                </a:xfrm>
                <a:prstGeom prst="ellipse">
                  <a:avLst/>
                </a:prstGeom>
                <a:grpFill/>
                <a:ln w="19050" cap="rnd">
                  <a:solidFill>
                    <a:srgbClr val="FF9900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59" name="Oval 44">
                <a:extLst>
                  <a:ext uri="{FF2B5EF4-FFF2-40B4-BE49-F238E27FC236}">
                    <a16:creationId xmlns:a16="http://schemas.microsoft.com/office/drawing/2014/main" id="{CEDF7E17-C9C1-4A1A-552B-066FCAD9FE2B}"/>
                  </a:ext>
                </a:extLst>
              </p:cNvPr>
              <p:cNvSpPr/>
              <p:nvPr/>
            </p:nvSpPr>
            <p:spPr>
              <a:xfrm rot="18360819">
                <a:off x="4212775" y="2900448"/>
                <a:ext cx="470569" cy="941138"/>
              </a:xfrm>
              <a:custGeom>
                <a:avLst/>
                <a:gdLst>
                  <a:gd name="connsiteX0" fmla="*/ 0 w 1129976"/>
                  <a:gd name="connsiteY0" fmla="*/ 564988 h 1129976"/>
                  <a:gd name="connsiteX1" fmla="*/ 564988 w 1129976"/>
                  <a:gd name="connsiteY1" fmla="*/ 0 h 1129976"/>
                  <a:gd name="connsiteX2" fmla="*/ 1129976 w 1129976"/>
                  <a:gd name="connsiteY2" fmla="*/ 564988 h 1129976"/>
                  <a:gd name="connsiteX3" fmla="*/ 564988 w 1129976"/>
                  <a:gd name="connsiteY3" fmla="*/ 1129976 h 1129976"/>
                  <a:gd name="connsiteX4" fmla="*/ 0 w 1129976"/>
                  <a:gd name="connsiteY4" fmla="*/ 564988 h 1129976"/>
                  <a:gd name="connsiteX0" fmla="*/ 0 w 1129976"/>
                  <a:gd name="connsiteY0" fmla="*/ 564988 h 1129976"/>
                  <a:gd name="connsiteX1" fmla="*/ 564988 w 1129976"/>
                  <a:gd name="connsiteY1" fmla="*/ 0 h 1129976"/>
                  <a:gd name="connsiteX2" fmla="*/ 1129976 w 1129976"/>
                  <a:gd name="connsiteY2" fmla="*/ 564988 h 1129976"/>
                  <a:gd name="connsiteX3" fmla="*/ 564988 w 1129976"/>
                  <a:gd name="connsiteY3" fmla="*/ 1129976 h 1129976"/>
                  <a:gd name="connsiteX4" fmla="*/ 91440 w 1129976"/>
                  <a:gd name="connsiteY4" fmla="*/ 656428 h 1129976"/>
                  <a:gd name="connsiteX0" fmla="*/ 0 w 1129976"/>
                  <a:gd name="connsiteY0" fmla="*/ 564988 h 1129976"/>
                  <a:gd name="connsiteX1" fmla="*/ 564988 w 1129976"/>
                  <a:gd name="connsiteY1" fmla="*/ 0 h 1129976"/>
                  <a:gd name="connsiteX2" fmla="*/ 1129976 w 1129976"/>
                  <a:gd name="connsiteY2" fmla="*/ 564988 h 1129976"/>
                  <a:gd name="connsiteX3" fmla="*/ 564988 w 1129976"/>
                  <a:gd name="connsiteY3" fmla="*/ 1129976 h 1129976"/>
                  <a:gd name="connsiteX0" fmla="*/ 0 w 564988"/>
                  <a:gd name="connsiteY0" fmla="*/ 0 h 1129976"/>
                  <a:gd name="connsiteX1" fmla="*/ 564988 w 564988"/>
                  <a:gd name="connsiteY1" fmla="*/ 564988 h 1129976"/>
                  <a:gd name="connsiteX2" fmla="*/ 0 w 564988"/>
                  <a:gd name="connsiteY2" fmla="*/ 1129976 h 1129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4988" h="1129976">
                    <a:moveTo>
                      <a:pt x="0" y="0"/>
                    </a:moveTo>
                    <a:cubicBezTo>
                      <a:pt x="312034" y="0"/>
                      <a:pt x="564988" y="252954"/>
                      <a:pt x="564988" y="564988"/>
                    </a:cubicBezTo>
                    <a:cubicBezTo>
                      <a:pt x="564988" y="877022"/>
                      <a:pt x="312034" y="1129976"/>
                      <a:pt x="0" y="1129976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dashDot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 dirty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51" name="Group 94">
              <a:extLst>
                <a:ext uri="{FF2B5EF4-FFF2-40B4-BE49-F238E27FC236}">
                  <a16:creationId xmlns:a16="http://schemas.microsoft.com/office/drawing/2014/main" id="{91F30170-A7E7-B039-F6C9-1593E4B182BD}"/>
                </a:ext>
              </a:extLst>
            </p:cNvPr>
            <p:cNvGrpSpPr/>
            <p:nvPr/>
          </p:nvGrpSpPr>
          <p:grpSpPr>
            <a:xfrm>
              <a:off x="3374694" y="2802147"/>
              <a:ext cx="406732" cy="293465"/>
              <a:chOff x="9293227" y="3208338"/>
              <a:chExt cx="1881188" cy="1357312"/>
            </a:xfrm>
          </p:grpSpPr>
          <p:sp>
            <p:nvSpPr>
              <p:cNvPr id="355" name="Freeform 163">
                <a:extLst>
                  <a:ext uri="{FF2B5EF4-FFF2-40B4-BE49-F238E27FC236}">
                    <a16:creationId xmlns:a16="http://schemas.microsoft.com/office/drawing/2014/main" id="{281C9669-0FDF-7529-D184-1B031F60EC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93227" y="3208338"/>
                <a:ext cx="1881188" cy="1147763"/>
              </a:xfrm>
              <a:custGeom>
                <a:avLst/>
                <a:gdLst>
                  <a:gd name="T0" fmla="*/ 683 w 1185"/>
                  <a:gd name="T1" fmla="*/ 721 h 723"/>
                  <a:gd name="T2" fmla="*/ 683 w 1185"/>
                  <a:gd name="T3" fmla="*/ 721 h 723"/>
                  <a:gd name="T4" fmla="*/ 1185 w 1185"/>
                  <a:gd name="T5" fmla="*/ 723 h 723"/>
                  <a:gd name="T6" fmla="*/ 1185 w 1185"/>
                  <a:gd name="T7" fmla="*/ 0 h 723"/>
                  <a:gd name="T8" fmla="*/ 0 w 1185"/>
                  <a:gd name="T9" fmla="*/ 0 h 723"/>
                  <a:gd name="T10" fmla="*/ 0 w 1185"/>
                  <a:gd name="T11" fmla="*/ 721 h 723"/>
                  <a:gd name="T12" fmla="*/ 54 w 1185"/>
                  <a:gd name="T13" fmla="*/ 721 h 723"/>
                  <a:gd name="T14" fmla="*/ 334 w 1185"/>
                  <a:gd name="T15" fmla="*/ 721 h 723"/>
                  <a:gd name="T16" fmla="*/ 503 w 1185"/>
                  <a:gd name="T17" fmla="*/ 721 h 723"/>
                  <a:gd name="T18" fmla="*/ 503 w 1185"/>
                  <a:gd name="T19" fmla="*/ 721 h 723"/>
                  <a:gd name="T20" fmla="*/ 683 w 1185"/>
                  <a:gd name="T21" fmla="*/ 721 h 723"/>
                  <a:gd name="T22" fmla="*/ 54 w 1185"/>
                  <a:gd name="T23" fmla="*/ 667 h 723"/>
                  <a:gd name="T24" fmla="*/ 54 w 1185"/>
                  <a:gd name="T25" fmla="*/ 54 h 723"/>
                  <a:gd name="T26" fmla="*/ 1131 w 1185"/>
                  <a:gd name="T27" fmla="*/ 54 h 723"/>
                  <a:gd name="T28" fmla="*/ 1129 w 1185"/>
                  <a:gd name="T29" fmla="*/ 667 h 723"/>
                  <a:gd name="T30" fmla="*/ 54 w 1185"/>
                  <a:gd name="T31" fmla="*/ 667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5" h="723">
                    <a:moveTo>
                      <a:pt x="683" y="721"/>
                    </a:moveTo>
                    <a:lnTo>
                      <a:pt x="683" y="721"/>
                    </a:lnTo>
                    <a:lnTo>
                      <a:pt x="1185" y="723"/>
                    </a:lnTo>
                    <a:lnTo>
                      <a:pt x="1185" y="0"/>
                    </a:lnTo>
                    <a:lnTo>
                      <a:pt x="0" y="0"/>
                    </a:lnTo>
                    <a:lnTo>
                      <a:pt x="0" y="721"/>
                    </a:lnTo>
                    <a:lnTo>
                      <a:pt x="54" y="721"/>
                    </a:lnTo>
                    <a:lnTo>
                      <a:pt x="334" y="721"/>
                    </a:lnTo>
                    <a:lnTo>
                      <a:pt x="503" y="721"/>
                    </a:lnTo>
                    <a:lnTo>
                      <a:pt x="503" y="721"/>
                    </a:lnTo>
                    <a:lnTo>
                      <a:pt x="683" y="721"/>
                    </a:lnTo>
                    <a:close/>
                    <a:moveTo>
                      <a:pt x="54" y="667"/>
                    </a:moveTo>
                    <a:lnTo>
                      <a:pt x="54" y="54"/>
                    </a:lnTo>
                    <a:lnTo>
                      <a:pt x="1131" y="54"/>
                    </a:lnTo>
                    <a:lnTo>
                      <a:pt x="1129" y="667"/>
                    </a:lnTo>
                    <a:lnTo>
                      <a:pt x="54" y="667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6" name="Freeform 164">
                <a:extLst>
                  <a:ext uri="{FF2B5EF4-FFF2-40B4-BE49-F238E27FC236}">
                    <a16:creationId xmlns:a16="http://schemas.microsoft.com/office/drawing/2014/main" id="{CCAE069A-A283-2A35-1DEC-CEA4ABC56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6640" y="4352925"/>
                <a:ext cx="615950" cy="212725"/>
              </a:xfrm>
              <a:custGeom>
                <a:avLst/>
                <a:gdLst>
                  <a:gd name="T0" fmla="*/ 284 w 388"/>
                  <a:gd name="T1" fmla="*/ 0 h 134"/>
                  <a:gd name="T2" fmla="*/ 104 w 388"/>
                  <a:gd name="T3" fmla="*/ 0 h 134"/>
                  <a:gd name="T4" fmla="*/ 83 w 388"/>
                  <a:gd name="T5" fmla="*/ 84 h 134"/>
                  <a:gd name="T6" fmla="*/ 0 w 388"/>
                  <a:gd name="T7" fmla="*/ 84 h 134"/>
                  <a:gd name="T8" fmla="*/ 0 w 388"/>
                  <a:gd name="T9" fmla="*/ 134 h 134"/>
                  <a:gd name="T10" fmla="*/ 388 w 388"/>
                  <a:gd name="T11" fmla="*/ 134 h 134"/>
                  <a:gd name="T12" fmla="*/ 388 w 388"/>
                  <a:gd name="T13" fmla="*/ 84 h 134"/>
                  <a:gd name="T14" fmla="*/ 304 w 388"/>
                  <a:gd name="T15" fmla="*/ 84 h 134"/>
                  <a:gd name="T16" fmla="*/ 284 w 388"/>
                  <a:gd name="T17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8" h="134">
                    <a:moveTo>
                      <a:pt x="284" y="0"/>
                    </a:moveTo>
                    <a:lnTo>
                      <a:pt x="104" y="0"/>
                    </a:lnTo>
                    <a:lnTo>
                      <a:pt x="83" y="84"/>
                    </a:lnTo>
                    <a:lnTo>
                      <a:pt x="0" y="84"/>
                    </a:lnTo>
                    <a:lnTo>
                      <a:pt x="0" y="134"/>
                    </a:lnTo>
                    <a:lnTo>
                      <a:pt x="388" y="134"/>
                    </a:lnTo>
                    <a:lnTo>
                      <a:pt x="388" y="84"/>
                    </a:lnTo>
                    <a:lnTo>
                      <a:pt x="304" y="84"/>
                    </a:lnTo>
                    <a:lnTo>
                      <a:pt x="284" y="0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52" name="Group 95">
              <a:extLst>
                <a:ext uri="{FF2B5EF4-FFF2-40B4-BE49-F238E27FC236}">
                  <a16:creationId xmlns:a16="http://schemas.microsoft.com/office/drawing/2014/main" id="{0A762A4D-F57D-9FE2-1FE1-2B72997265E1}"/>
                </a:ext>
              </a:extLst>
            </p:cNvPr>
            <p:cNvGrpSpPr/>
            <p:nvPr/>
          </p:nvGrpSpPr>
          <p:grpSpPr>
            <a:xfrm>
              <a:off x="3374694" y="3219348"/>
              <a:ext cx="406732" cy="293465"/>
              <a:chOff x="9293227" y="3208338"/>
              <a:chExt cx="1881188" cy="1357312"/>
            </a:xfrm>
          </p:grpSpPr>
          <p:sp>
            <p:nvSpPr>
              <p:cNvPr id="353" name="Freeform 163">
                <a:extLst>
                  <a:ext uri="{FF2B5EF4-FFF2-40B4-BE49-F238E27FC236}">
                    <a16:creationId xmlns:a16="http://schemas.microsoft.com/office/drawing/2014/main" id="{0C44BA27-7022-C5C1-C9D4-D92BC59C0D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93227" y="3208338"/>
                <a:ext cx="1881188" cy="1147763"/>
              </a:xfrm>
              <a:custGeom>
                <a:avLst/>
                <a:gdLst>
                  <a:gd name="T0" fmla="*/ 683 w 1185"/>
                  <a:gd name="T1" fmla="*/ 721 h 723"/>
                  <a:gd name="T2" fmla="*/ 683 w 1185"/>
                  <a:gd name="T3" fmla="*/ 721 h 723"/>
                  <a:gd name="T4" fmla="*/ 1185 w 1185"/>
                  <a:gd name="T5" fmla="*/ 723 h 723"/>
                  <a:gd name="T6" fmla="*/ 1185 w 1185"/>
                  <a:gd name="T7" fmla="*/ 0 h 723"/>
                  <a:gd name="T8" fmla="*/ 0 w 1185"/>
                  <a:gd name="T9" fmla="*/ 0 h 723"/>
                  <a:gd name="T10" fmla="*/ 0 w 1185"/>
                  <a:gd name="T11" fmla="*/ 721 h 723"/>
                  <a:gd name="T12" fmla="*/ 54 w 1185"/>
                  <a:gd name="T13" fmla="*/ 721 h 723"/>
                  <a:gd name="T14" fmla="*/ 334 w 1185"/>
                  <a:gd name="T15" fmla="*/ 721 h 723"/>
                  <a:gd name="T16" fmla="*/ 503 w 1185"/>
                  <a:gd name="T17" fmla="*/ 721 h 723"/>
                  <a:gd name="T18" fmla="*/ 503 w 1185"/>
                  <a:gd name="T19" fmla="*/ 721 h 723"/>
                  <a:gd name="T20" fmla="*/ 683 w 1185"/>
                  <a:gd name="T21" fmla="*/ 721 h 723"/>
                  <a:gd name="T22" fmla="*/ 54 w 1185"/>
                  <a:gd name="T23" fmla="*/ 667 h 723"/>
                  <a:gd name="T24" fmla="*/ 54 w 1185"/>
                  <a:gd name="T25" fmla="*/ 54 h 723"/>
                  <a:gd name="T26" fmla="*/ 1131 w 1185"/>
                  <a:gd name="T27" fmla="*/ 54 h 723"/>
                  <a:gd name="T28" fmla="*/ 1129 w 1185"/>
                  <a:gd name="T29" fmla="*/ 667 h 723"/>
                  <a:gd name="T30" fmla="*/ 54 w 1185"/>
                  <a:gd name="T31" fmla="*/ 667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5" h="723">
                    <a:moveTo>
                      <a:pt x="683" y="721"/>
                    </a:moveTo>
                    <a:lnTo>
                      <a:pt x="683" y="721"/>
                    </a:lnTo>
                    <a:lnTo>
                      <a:pt x="1185" y="723"/>
                    </a:lnTo>
                    <a:lnTo>
                      <a:pt x="1185" y="0"/>
                    </a:lnTo>
                    <a:lnTo>
                      <a:pt x="0" y="0"/>
                    </a:lnTo>
                    <a:lnTo>
                      <a:pt x="0" y="721"/>
                    </a:lnTo>
                    <a:lnTo>
                      <a:pt x="54" y="721"/>
                    </a:lnTo>
                    <a:lnTo>
                      <a:pt x="334" y="721"/>
                    </a:lnTo>
                    <a:lnTo>
                      <a:pt x="503" y="721"/>
                    </a:lnTo>
                    <a:lnTo>
                      <a:pt x="503" y="721"/>
                    </a:lnTo>
                    <a:lnTo>
                      <a:pt x="683" y="721"/>
                    </a:lnTo>
                    <a:close/>
                    <a:moveTo>
                      <a:pt x="54" y="667"/>
                    </a:moveTo>
                    <a:lnTo>
                      <a:pt x="54" y="54"/>
                    </a:lnTo>
                    <a:lnTo>
                      <a:pt x="1131" y="54"/>
                    </a:lnTo>
                    <a:lnTo>
                      <a:pt x="1129" y="667"/>
                    </a:lnTo>
                    <a:lnTo>
                      <a:pt x="54" y="667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4" name="Freeform 164">
                <a:extLst>
                  <a:ext uri="{FF2B5EF4-FFF2-40B4-BE49-F238E27FC236}">
                    <a16:creationId xmlns:a16="http://schemas.microsoft.com/office/drawing/2014/main" id="{C1E3C02C-0F6F-620A-B269-C52E523EE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6640" y="4352925"/>
                <a:ext cx="615950" cy="212725"/>
              </a:xfrm>
              <a:custGeom>
                <a:avLst/>
                <a:gdLst>
                  <a:gd name="T0" fmla="*/ 284 w 388"/>
                  <a:gd name="T1" fmla="*/ 0 h 134"/>
                  <a:gd name="T2" fmla="*/ 104 w 388"/>
                  <a:gd name="T3" fmla="*/ 0 h 134"/>
                  <a:gd name="T4" fmla="*/ 83 w 388"/>
                  <a:gd name="T5" fmla="*/ 84 h 134"/>
                  <a:gd name="T6" fmla="*/ 0 w 388"/>
                  <a:gd name="T7" fmla="*/ 84 h 134"/>
                  <a:gd name="T8" fmla="*/ 0 w 388"/>
                  <a:gd name="T9" fmla="*/ 134 h 134"/>
                  <a:gd name="T10" fmla="*/ 388 w 388"/>
                  <a:gd name="T11" fmla="*/ 134 h 134"/>
                  <a:gd name="T12" fmla="*/ 388 w 388"/>
                  <a:gd name="T13" fmla="*/ 84 h 134"/>
                  <a:gd name="T14" fmla="*/ 304 w 388"/>
                  <a:gd name="T15" fmla="*/ 84 h 134"/>
                  <a:gd name="T16" fmla="*/ 284 w 388"/>
                  <a:gd name="T17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8" h="134">
                    <a:moveTo>
                      <a:pt x="284" y="0"/>
                    </a:moveTo>
                    <a:lnTo>
                      <a:pt x="104" y="0"/>
                    </a:lnTo>
                    <a:lnTo>
                      <a:pt x="83" y="84"/>
                    </a:lnTo>
                    <a:lnTo>
                      <a:pt x="0" y="84"/>
                    </a:lnTo>
                    <a:lnTo>
                      <a:pt x="0" y="134"/>
                    </a:lnTo>
                    <a:lnTo>
                      <a:pt x="388" y="134"/>
                    </a:lnTo>
                    <a:lnTo>
                      <a:pt x="388" y="84"/>
                    </a:lnTo>
                    <a:lnTo>
                      <a:pt x="304" y="84"/>
                    </a:lnTo>
                    <a:lnTo>
                      <a:pt x="284" y="0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67" name="Group 110">
            <a:extLst>
              <a:ext uri="{FF2B5EF4-FFF2-40B4-BE49-F238E27FC236}">
                <a16:creationId xmlns:a16="http://schemas.microsoft.com/office/drawing/2014/main" id="{489E5BA1-8D30-22DB-CB3F-6C1F51CDCF10}"/>
              </a:ext>
            </a:extLst>
          </p:cNvPr>
          <p:cNvGrpSpPr/>
          <p:nvPr/>
        </p:nvGrpSpPr>
        <p:grpSpPr>
          <a:xfrm>
            <a:off x="4684274" y="2194646"/>
            <a:ext cx="1737919" cy="1245965"/>
            <a:chOff x="3884634" y="2415384"/>
            <a:chExt cx="2085502" cy="1495158"/>
          </a:xfrm>
        </p:grpSpPr>
        <p:sp>
          <p:nvSpPr>
            <p:cNvPr id="368" name="Rectangle: Rounded Corners 42">
              <a:extLst>
                <a:ext uri="{FF2B5EF4-FFF2-40B4-BE49-F238E27FC236}">
                  <a16:creationId xmlns:a16="http://schemas.microsoft.com/office/drawing/2014/main" id="{71693519-F3FA-FC86-A4D6-32F8AFB5DA90}"/>
                </a:ext>
              </a:extLst>
            </p:cNvPr>
            <p:cNvSpPr/>
            <p:nvPr/>
          </p:nvSpPr>
          <p:spPr>
            <a:xfrm>
              <a:off x="4684645" y="2415384"/>
              <a:ext cx="751938" cy="1236567"/>
            </a:xfrm>
            <a:prstGeom prst="roundRect">
              <a:avLst>
                <a:gd name="adj" fmla="val 6155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52">
                <a:defRPr/>
              </a:pPr>
              <a:endParaRPr lang="en-US" sz="2000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69" name="Group 112">
              <a:extLst>
                <a:ext uri="{FF2B5EF4-FFF2-40B4-BE49-F238E27FC236}">
                  <a16:creationId xmlns:a16="http://schemas.microsoft.com/office/drawing/2014/main" id="{167D3D94-38ED-F822-E4F0-D00FDB0B5AE5}"/>
                </a:ext>
              </a:extLst>
            </p:cNvPr>
            <p:cNvGrpSpPr/>
            <p:nvPr/>
          </p:nvGrpSpPr>
          <p:grpSpPr>
            <a:xfrm>
              <a:off x="4646111" y="3671170"/>
              <a:ext cx="809446" cy="239372"/>
              <a:chOff x="5431473" y="3504998"/>
              <a:chExt cx="650240" cy="192291"/>
            </a:xfrm>
          </p:grpSpPr>
          <p:cxnSp>
            <p:nvCxnSpPr>
              <p:cNvPr id="419" name="Straight Connector 162">
                <a:extLst>
                  <a:ext uri="{FF2B5EF4-FFF2-40B4-BE49-F238E27FC236}">
                    <a16:creationId xmlns:a16="http://schemas.microsoft.com/office/drawing/2014/main" id="{DC4C1F85-B93F-F832-3DB7-0BA79CA14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0" y="3504998"/>
                <a:ext cx="0" cy="95452"/>
              </a:xfrm>
              <a:prstGeom prst="lin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0" name="Straight Connector 163">
                <a:extLst>
                  <a:ext uri="{FF2B5EF4-FFF2-40B4-BE49-F238E27FC236}">
                    <a16:creationId xmlns:a16="http://schemas.microsoft.com/office/drawing/2014/main" id="{BB5959F6-5193-919D-993A-A346CEDD90A7}"/>
                  </a:ext>
                </a:extLst>
              </p:cNvPr>
              <p:cNvCxnSpPr/>
              <p:nvPr/>
            </p:nvCxnSpPr>
            <p:spPr>
              <a:xfrm>
                <a:off x="5431473" y="3649281"/>
                <a:ext cx="650240" cy="0"/>
              </a:xfrm>
              <a:prstGeom prst="lin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sp>
            <p:nvSpPr>
              <p:cNvPr id="421" name="Oval 164">
                <a:extLst>
                  <a:ext uri="{FF2B5EF4-FFF2-40B4-BE49-F238E27FC236}">
                    <a16:creationId xmlns:a16="http://schemas.microsoft.com/office/drawing/2014/main" id="{68B2AFBA-4DD8-607D-A9A1-3311F1A2CCB0}"/>
                  </a:ext>
                </a:extLst>
              </p:cNvPr>
              <p:cNvSpPr/>
              <p:nvPr/>
            </p:nvSpPr>
            <p:spPr>
              <a:xfrm>
                <a:off x="5711822" y="3608385"/>
                <a:ext cx="88904" cy="88904"/>
              </a:xfrm>
              <a:prstGeom prst="ellipse">
                <a:avLst/>
              </a:prstGeom>
              <a:solidFill>
                <a:srgbClr val="0E2836"/>
              </a:solidFill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 dirty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70" name="Group 113">
              <a:extLst>
                <a:ext uri="{FF2B5EF4-FFF2-40B4-BE49-F238E27FC236}">
                  <a16:creationId xmlns:a16="http://schemas.microsoft.com/office/drawing/2014/main" id="{8FFFD952-DCC4-9444-6229-FDF83BF8CFE2}"/>
                </a:ext>
              </a:extLst>
            </p:cNvPr>
            <p:cNvGrpSpPr/>
            <p:nvPr/>
          </p:nvGrpSpPr>
          <p:grpSpPr>
            <a:xfrm>
              <a:off x="3884634" y="3237625"/>
              <a:ext cx="714126" cy="610880"/>
              <a:chOff x="4032612" y="3236376"/>
              <a:chExt cx="707294" cy="605035"/>
            </a:xfrm>
          </p:grpSpPr>
          <p:sp>
            <p:nvSpPr>
              <p:cNvPr id="410" name="Line 5">
                <a:extLst>
                  <a:ext uri="{FF2B5EF4-FFF2-40B4-BE49-F238E27FC236}">
                    <a16:creationId xmlns:a16="http://schemas.microsoft.com/office/drawing/2014/main" id="{C5481D79-8B65-8D25-2187-797FEC35E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32612" y="3841411"/>
                <a:ext cx="707294" cy="0"/>
              </a:xfrm>
              <a:prstGeom prst="line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1" name="Rectangle 6">
                <a:extLst>
                  <a:ext uri="{FF2B5EF4-FFF2-40B4-BE49-F238E27FC236}">
                    <a16:creationId xmlns:a16="http://schemas.microsoft.com/office/drawing/2014/main" id="{87036418-BB85-29F6-E4ED-2E15DAE06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6957" y="3236376"/>
                <a:ext cx="384893" cy="605034"/>
              </a:xfrm>
              <a:prstGeom prst="rect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2" name="Rectangle 7">
                <a:extLst>
                  <a:ext uri="{FF2B5EF4-FFF2-40B4-BE49-F238E27FC236}">
                    <a16:creationId xmlns:a16="http://schemas.microsoft.com/office/drawing/2014/main" id="{DAF8CBE3-A35B-70B2-7C72-7672EEBFA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7911" y="3317332"/>
                <a:ext cx="76694" cy="100839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3" name="Rectangle 8">
                <a:extLst>
                  <a:ext uri="{FF2B5EF4-FFF2-40B4-BE49-F238E27FC236}">
                    <a16:creationId xmlns:a16="http://schemas.microsoft.com/office/drawing/2014/main" id="{781BF7B3-B095-1A66-B294-30727444B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4200" y="3317332"/>
                <a:ext cx="79535" cy="100839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4" name="Rectangle 9">
                <a:extLst>
                  <a:ext uri="{FF2B5EF4-FFF2-40B4-BE49-F238E27FC236}">
                    <a16:creationId xmlns:a16="http://schemas.microsoft.com/office/drawing/2014/main" id="{5E9B7AC3-0311-9BC6-78C7-7FB3C6080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7911" y="3487764"/>
                <a:ext cx="76694" cy="102260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5" name="Rectangle 10">
                <a:extLst>
                  <a:ext uri="{FF2B5EF4-FFF2-40B4-BE49-F238E27FC236}">
                    <a16:creationId xmlns:a16="http://schemas.microsoft.com/office/drawing/2014/main" id="{277ECACD-525D-2EA4-A621-17A1CCE73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4200" y="3487764"/>
                <a:ext cx="79535" cy="102260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6" name="Rectangle 11">
                <a:extLst>
                  <a:ext uri="{FF2B5EF4-FFF2-40B4-BE49-F238E27FC236}">
                    <a16:creationId xmlns:a16="http://schemas.microsoft.com/office/drawing/2014/main" id="{C94FA090-A5C0-73A6-C4DA-728ECD552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7911" y="3658196"/>
                <a:ext cx="76694" cy="102260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7" name="Rectangle 12">
                <a:extLst>
                  <a:ext uri="{FF2B5EF4-FFF2-40B4-BE49-F238E27FC236}">
                    <a16:creationId xmlns:a16="http://schemas.microsoft.com/office/drawing/2014/main" id="{BCD932DA-1BF2-9F71-5638-80E995774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4200" y="3658196"/>
                <a:ext cx="79535" cy="102260"/>
              </a:xfrm>
              <a:prstGeom prst="rect">
                <a:avLst/>
              </a:prstGeom>
              <a:noFill/>
              <a:ln w="19050" cap="rnd">
                <a:solidFill>
                  <a:srgbClr val="FF9900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8" name="Rectangle 13">
                <a:extLst>
                  <a:ext uri="{FF2B5EF4-FFF2-40B4-BE49-F238E27FC236}">
                    <a16:creationId xmlns:a16="http://schemas.microsoft.com/office/drawing/2014/main" id="{5483C869-8252-8A01-5ACA-5F9FEED76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0668" y="3403967"/>
                <a:ext cx="146287" cy="437443"/>
              </a:xfrm>
              <a:prstGeom prst="rect">
                <a:avLst/>
              </a:prstGeom>
              <a:noFill/>
              <a:ln w="19050" cap="rnd">
                <a:solidFill>
                  <a:srgbClr val="FFFFFF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71" name="Group 114">
              <a:extLst>
                <a:ext uri="{FF2B5EF4-FFF2-40B4-BE49-F238E27FC236}">
                  <a16:creationId xmlns:a16="http://schemas.microsoft.com/office/drawing/2014/main" id="{E72B9D2F-7270-7AEB-A6AD-19366E27B0E7}"/>
                </a:ext>
              </a:extLst>
            </p:cNvPr>
            <p:cNvGrpSpPr/>
            <p:nvPr/>
          </p:nvGrpSpPr>
          <p:grpSpPr>
            <a:xfrm>
              <a:off x="5508098" y="3383956"/>
              <a:ext cx="462038" cy="449174"/>
              <a:chOff x="4031649" y="3228999"/>
              <a:chExt cx="602880" cy="586094"/>
            </a:xfrm>
          </p:grpSpPr>
          <p:grpSp>
            <p:nvGrpSpPr>
              <p:cNvPr id="404" name="Group 147">
                <a:extLst>
                  <a:ext uri="{FF2B5EF4-FFF2-40B4-BE49-F238E27FC236}">
                    <a16:creationId xmlns:a16="http://schemas.microsoft.com/office/drawing/2014/main" id="{737692C9-30C4-F2A5-A28B-17A01E423A35}"/>
                  </a:ext>
                </a:extLst>
              </p:cNvPr>
              <p:cNvGrpSpPr/>
              <p:nvPr/>
            </p:nvGrpSpPr>
            <p:grpSpPr>
              <a:xfrm>
                <a:off x="4031649" y="3228999"/>
                <a:ext cx="376050" cy="374141"/>
                <a:chOff x="4150538" y="3152811"/>
                <a:chExt cx="214217" cy="213130"/>
              </a:xfrm>
              <a:noFill/>
            </p:grpSpPr>
            <p:sp>
              <p:nvSpPr>
                <p:cNvPr id="408" name="Freeform 7">
                  <a:extLst>
                    <a:ext uri="{FF2B5EF4-FFF2-40B4-BE49-F238E27FC236}">
                      <a16:creationId xmlns:a16="http://schemas.microsoft.com/office/drawing/2014/main" id="{F8E2DBD0-93D7-CC91-B85D-3EA4697109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0538" y="3152811"/>
                  <a:ext cx="214217" cy="213130"/>
                </a:xfrm>
                <a:custGeom>
                  <a:avLst/>
                  <a:gdLst>
                    <a:gd name="T0" fmla="*/ 152 w 394"/>
                    <a:gd name="T1" fmla="*/ 0 h 392"/>
                    <a:gd name="T2" fmla="*/ 248 w 394"/>
                    <a:gd name="T3" fmla="*/ 0 h 392"/>
                    <a:gd name="T4" fmla="*/ 257 w 394"/>
                    <a:gd name="T5" fmla="*/ 56 h 392"/>
                    <a:gd name="T6" fmla="*/ 296 w 394"/>
                    <a:gd name="T7" fmla="*/ 22 h 392"/>
                    <a:gd name="T8" fmla="*/ 369 w 394"/>
                    <a:gd name="T9" fmla="*/ 96 h 392"/>
                    <a:gd name="T10" fmla="*/ 336 w 394"/>
                    <a:gd name="T11" fmla="*/ 140 h 392"/>
                    <a:gd name="T12" fmla="*/ 394 w 394"/>
                    <a:gd name="T13" fmla="*/ 149 h 392"/>
                    <a:gd name="T14" fmla="*/ 394 w 394"/>
                    <a:gd name="T15" fmla="*/ 245 h 392"/>
                    <a:gd name="T16" fmla="*/ 336 w 394"/>
                    <a:gd name="T17" fmla="*/ 252 h 392"/>
                    <a:gd name="T18" fmla="*/ 376 w 394"/>
                    <a:gd name="T19" fmla="*/ 302 h 392"/>
                    <a:gd name="T20" fmla="*/ 306 w 394"/>
                    <a:gd name="T21" fmla="*/ 372 h 392"/>
                    <a:gd name="T22" fmla="*/ 255 w 394"/>
                    <a:gd name="T23" fmla="*/ 330 h 392"/>
                    <a:gd name="T24" fmla="*/ 246 w 394"/>
                    <a:gd name="T25" fmla="*/ 392 h 392"/>
                    <a:gd name="T26" fmla="*/ 152 w 394"/>
                    <a:gd name="T27" fmla="*/ 392 h 392"/>
                    <a:gd name="T28" fmla="*/ 141 w 394"/>
                    <a:gd name="T29" fmla="*/ 328 h 392"/>
                    <a:gd name="T30" fmla="*/ 92 w 394"/>
                    <a:gd name="T31" fmla="*/ 366 h 392"/>
                    <a:gd name="T32" fmla="*/ 24 w 394"/>
                    <a:gd name="T33" fmla="*/ 298 h 392"/>
                    <a:gd name="T34" fmla="*/ 64 w 394"/>
                    <a:gd name="T35" fmla="*/ 248 h 392"/>
                    <a:gd name="T36" fmla="*/ 0 w 394"/>
                    <a:gd name="T37" fmla="*/ 237 h 392"/>
                    <a:gd name="T38" fmla="*/ 0 w 394"/>
                    <a:gd name="T39" fmla="*/ 144 h 392"/>
                    <a:gd name="T40" fmla="*/ 62 w 394"/>
                    <a:gd name="T41" fmla="*/ 134 h 392"/>
                    <a:gd name="T42" fmla="*/ 24 w 394"/>
                    <a:gd name="T43" fmla="*/ 86 h 392"/>
                    <a:gd name="T44" fmla="*/ 92 w 394"/>
                    <a:gd name="T45" fmla="*/ 21 h 392"/>
                    <a:gd name="T46" fmla="*/ 142 w 394"/>
                    <a:gd name="T47" fmla="*/ 58 h 392"/>
                    <a:gd name="T48" fmla="*/ 152 w 394"/>
                    <a:gd name="T49" fmla="*/ 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94" h="392">
                      <a:moveTo>
                        <a:pt x="152" y="0"/>
                      </a:moveTo>
                      <a:lnTo>
                        <a:pt x="248" y="0"/>
                      </a:lnTo>
                      <a:lnTo>
                        <a:pt x="257" y="56"/>
                      </a:lnTo>
                      <a:lnTo>
                        <a:pt x="296" y="22"/>
                      </a:lnTo>
                      <a:lnTo>
                        <a:pt x="369" y="96"/>
                      </a:lnTo>
                      <a:lnTo>
                        <a:pt x="336" y="140"/>
                      </a:lnTo>
                      <a:lnTo>
                        <a:pt x="394" y="149"/>
                      </a:lnTo>
                      <a:lnTo>
                        <a:pt x="394" y="245"/>
                      </a:lnTo>
                      <a:lnTo>
                        <a:pt x="336" y="252"/>
                      </a:lnTo>
                      <a:lnTo>
                        <a:pt x="376" y="302"/>
                      </a:lnTo>
                      <a:lnTo>
                        <a:pt x="306" y="372"/>
                      </a:lnTo>
                      <a:lnTo>
                        <a:pt x="255" y="330"/>
                      </a:lnTo>
                      <a:lnTo>
                        <a:pt x="246" y="392"/>
                      </a:lnTo>
                      <a:lnTo>
                        <a:pt x="152" y="392"/>
                      </a:lnTo>
                      <a:lnTo>
                        <a:pt x="141" y="328"/>
                      </a:lnTo>
                      <a:lnTo>
                        <a:pt x="92" y="366"/>
                      </a:lnTo>
                      <a:lnTo>
                        <a:pt x="24" y="298"/>
                      </a:lnTo>
                      <a:lnTo>
                        <a:pt x="64" y="248"/>
                      </a:lnTo>
                      <a:lnTo>
                        <a:pt x="0" y="237"/>
                      </a:lnTo>
                      <a:lnTo>
                        <a:pt x="0" y="144"/>
                      </a:lnTo>
                      <a:lnTo>
                        <a:pt x="62" y="134"/>
                      </a:lnTo>
                      <a:lnTo>
                        <a:pt x="24" y="86"/>
                      </a:lnTo>
                      <a:lnTo>
                        <a:pt x="92" y="21"/>
                      </a:lnTo>
                      <a:lnTo>
                        <a:pt x="142" y="58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9" name="Oval 6">
                  <a:extLst>
                    <a:ext uri="{FF2B5EF4-FFF2-40B4-BE49-F238E27FC236}">
                      <a16:creationId xmlns:a16="http://schemas.microsoft.com/office/drawing/2014/main" id="{587FF1C0-F4EC-7BD0-06B1-635CB234E4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7957" y="3219686"/>
                  <a:ext cx="79380" cy="79380"/>
                </a:xfrm>
                <a:prstGeom prst="ellipse">
                  <a:avLst/>
                </a:prstGeom>
                <a:grpFill/>
                <a:ln w="19050" cap="rnd">
                  <a:solidFill>
                    <a:srgbClr val="FF9900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05" name="Group 148">
                <a:extLst>
                  <a:ext uri="{FF2B5EF4-FFF2-40B4-BE49-F238E27FC236}">
                    <a16:creationId xmlns:a16="http://schemas.microsoft.com/office/drawing/2014/main" id="{07D1882E-5D3F-C806-2F33-6A3140A1BD07}"/>
                  </a:ext>
                </a:extLst>
              </p:cNvPr>
              <p:cNvGrpSpPr/>
              <p:nvPr/>
            </p:nvGrpSpPr>
            <p:grpSpPr>
              <a:xfrm>
                <a:off x="4381188" y="3563037"/>
                <a:ext cx="253341" cy="252056"/>
                <a:chOff x="4150538" y="3152811"/>
                <a:chExt cx="214217" cy="213130"/>
              </a:xfrm>
              <a:noFill/>
            </p:grpSpPr>
            <p:sp>
              <p:nvSpPr>
                <p:cNvPr id="406" name="Freeform 7">
                  <a:extLst>
                    <a:ext uri="{FF2B5EF4-FFF2-40B4-BE49-F238E27FC236}">
                      <a16:creationId xmlns:a16="http://schemas.microsoft.com/office/drawing/2014/main" id="{E0C8500A-536A-A908-F2B7-678D363003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0538" y="3152811"/>
                  <a:ext cx="214217" cy="213130"/>
                </a:xfrm>
                <a:custGeom>
                  <a:avLst/>
                  <a:gdLst>
                    <a:gd name="T0" fmla="*/ 152 w 394"/>
                    <a:gd name="T1" fmla="*/ 0 h 392"/>
                    <a:gd name="T2" fmla="*/ 248 w 394"/>
                    <a:gd name="T3" fmla="*/ 0 h 392"/>
                    <a:gd name="T4" fmla="*/ 257 w 394"/>
                    <a:gd name="T5" fmla="*/ 56 h 392"/>
                    <a:gd name="T6" fmla="*/ 296 w 394"/>
                    <a:gd name="T7" fmla="*/ 22 h 392"/>
                    <a:gd name="T8" fmla="*/ 369 w 394"/>
                    <a:gd name="T9" fmla="*/ 96 h 392"/>
                    <a:gd name="T10" fmla="*/ 336 w 394"/>
                    <a:gd name="T11" fmla="*/ 140 h 392"/>
                    <a:gd name="T12" fmla="*/ 394 w 394"/>
                    <a:gd name="T13" fmla="*/ 149 h 392"/>
                    <a:gd name="T14" fmla="*/ 394 w 394"/>
                    <a:gd name="T15" fmla="*/ 245 h 392"/>
                    <a:gd name="T16" fmla="*/ 336 w 394"/>
                    <a:gd name="T17" fmla="*/ 252 h 392"/>
                    <a:gd name="T18" fmla="*/ 376 w 394"/>
                    <a:gd name="T19" fmla="*/ 302 h 392"/>
                    <a:gd name="T20" fmla="*/ 306 w 394"/>
                    <a:gd name="T21" fmla="*/ 372 h 392"/>
                    <a:gd name="T22" fmla="*/ 255 w 394"/>
                    <a:gd name="T23" fmla="*/ 330 h 392"/>
                    <a:gd name="T24" fmla="*/ 246 w 394"/>
                    <a:gd name="T25" fmla="*/ 392 h 392"/>
                    <a:gd name="T26" fmla="*/ 152 w 394"/>
                    <a:gd name="T27" fmla="*/ 392 h 392"/>
                    <a:gd name="T28" fmla="*/ 141 w 394"/>
                    <a:gd name="T29" fmla="*/ 328 h 392"/>
                    <a:gd name="T30" fmla="*/ 92 w 394"/>
                    <a:gd name="T31" fmla="*/ 366 h 392"/>
                    <a:gd name="T32" fmla="*/ 24 w 394"/>
                    <a:gd name="T33" fmla="*/ 298 h 392"/>
                    <a:gd name="T34" fmla="*/ 64 w 394"/>
                    <a:gd name="T35" fmla="*/ 248 h 392"/>
                    <a:gd name="T36" fmla="*/ 0 w 394"/>
                    <a:gd name="T37" fmla="*/ 237 h 392"/>
                    <a:gd name="T38" fmla="*/ 0 w 394"/>
                    <a:gd name="T39" fmla="*/ 144 h 392"/>
                    <a:gd name="T40" fmla="*/ 62 w 394"/>
                    <a:gd name="T41" fmla="*/ 134 h 392"/>
                    <a:gd name="T42" fmla="*/ 24 w 394"/>
                    <a:gd name="T43" fmla="*/ 86 h 392"/>
                    <a:gd name="T44" fmla="*/ 92 w 394"/>
                    <a:gd name="T45" fmla="*/ 21 h 392"/>
                    <a:gd name="T46" fmla="*/ 142 w 394"/>
                    <a:gd name="T47" fmla="*/ 58 h 392"/>
                    <a:gd name="T48" fmla="*/ 152 w 394"/>
                    <a:gd name="T49" fmla="*/ 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94" h="392">
                      <a:moveTo>
                        <a:pt x="152" y="0"/>
                      </a:moveTo>
                      <a:lnTo>
                        <a:pt x="248" y="0"/>
                      </a:lnTo>
                      <a:lnTo>
                        <a:pt x="257" y="56"/>
                      </a:lnTo>
                      <a:lnTo>
                        <a:pt x="296" y="22"/>
                      </a:lnTo>
                      <a:lnTo>
                        <a:pt x="369" y="96"/>
                      </a:lnTo>
                      <a:lnTo>
                        <a:pt x="336" y="140"/>
                      </a:lnTo>
                      <a:lnTo>
                        <a:pt x="394" y="149"/>
                      </a:lnTo>
                      <a:lnTo>
                        <a:pt x="394" y="245"/>
                      </a:lnTo>
                      <a:lnTo>
                        <a:pt x="336" y="252"/>
                      </a:lnTo>
                      <a:lnTo>
                        <a:pt x="376" y="302"/>
                      </a:lnTo>
                      <a:lnTo>
                        <a:pt x="306" y="372"/>
                      </a:lnTo>
                      <a:lnTo>
                        <a:pt x="255" y="330"/>
                      </a:lnTo>
                      <a:lnTo>
                        <a:pt x="246" y="392"/>
                      </a:lnTo>
                      <a:lnTo>
                        <a:pt x="152" y="392"/>
                      </a:lnTo>
                      <a:lnTo>
                        <a:pt x="141" y="328"/>
                      </a:lnTo>
                      <a:lnTo>
                        <a:pt x="92" y="366"/>
                      </a:lnTo>
                      <a:lnTo>
                        <a:pt x="24" y="298"/>
                      </a:lnTo>
                      <a:lnTo>
                        <a:pt x="64" y="248"/>
                      </a:lnTo>
                      <a:lnTo>
                        <a:pt x="0" y="237"/>
                      </a:lnTo>
                      <a:lnTo>
                        <a:pt x="0" y="144"/>
                      </a:lnTo>
                      <a:lnTo>
                        <a:pt x="62" y="134"/>
                      </a:lnTo>
                      <a:lnTo>
                        <a:pt x="24" y="86"/>
                      </a:lnTo>
                      <a:lnTo>
                        <a:pt x="92" y="21"/>
                      </a:lnTo>
                      <a:lnTo>
                        <a:pt x="142" y="58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7" name="Oval 6">
                  <a:extLst>
                    <a:ext uri="{FF2B5EF4-FFF2-40B4-BE49-F238E27FC236}">
                      <a16:creationId xmlns:a16="http://schemas.microsoft.com/office/drawing/2014/main" id="{89021089-98F1-502E-E1D6-C5B203A75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7957" y="3219686"/>
                  <a:ext cx="79380" cy="79380"/>
                </a:xfrm>
                <a:prstGeom prst="ellipse">
                  <a:avLst/>
                </a:prstGeom>
                <a:grpFill/>
                <a:ln w="19050" cap="rnd">
                  <a:solidFill>
                    <a:srgbClr val="FF9900"/>
                  </a:solidFill>
                  <a:prstDash val="solid"/>
                  <a:round/>
                </a:ln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66">
                    <a:defRPr/>
                  </a:pPr>
                  <a:endParaRPr lang="en-US" sz="1500" kern="0">
                    <a:solidFill>
                      <a:srgbClr val="47474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372" name="Group 115">
              <a:extLst>
                <a:ext uri="{FF2B5EF4-FFF2-40B4-BE49-F238E27FC236}">
                  <a16:creationId xmlns:a16="http://schemas.microsoft.com/office/drawing/2014/main" id="{70C0D125-E821-23B3-66AD-B4AD528904F3}"/>
                </a:ext>
              </a:extLst>
            </p:cNvPr>
            <p:cNvGrpSpPr/>
            <p:nvPr/>
          </p:nvGrpSpPr>
          <p:grpSpPr>
            <a:xfrm>
              <a:off x="4751809" y="2618615"/>
              <a:ext cx="614151" cy="306885"/>
              <a:chOff x="3699706" y="1562101"/>
              <a:chExt cx="1448696" cy="723899"/>
            </a:xfrm>
          </p:grpSpPr>
          <p:sp>
            <p:nvSpPr>
              <p:cNvPr id="389" name="Freeform 28">
                <a:extLst>
                  <a:ext uri="{FF2B5EF4-FFF2-40B4-BE49-F238E27FC236}">
                    <a16:creationId xmlns:a16="http://schemas.microsoft.com/office/drawing/2014/main" id="{B7B24D4A-724B-AB7B-3B43-F9BEA562A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987" y="1906747"/>
                <a:ext cx="345791" cy="132460"/>
              </a:xfrm>
              <a:custGeom>
                <a:avLst/>
                <a:gdLst>
                  <a:gd name="T0" fmla="*/ 67 w 119"/>
                  <a:gd name="T1" fmla="*/ 45 h 45"/>
                  <a:gd name="T2" fmla="*/ 114 w 119"/>
                  <a:gd name="T3" fmla="*/ 45 h 45"/>
                  <a:gd name="T4" fmla="*/ 119 w 119"/>
                  <a:gd name="T5" fmla="*/ 40 h 45"/>
                  <a:gd name="T6" fmla="*/ 119 w 119"/>
                  <a:gd name="T7" fmla="*/ 4 h 45"/>
                  <a:gd name="T8" fmla="*/ 115 w 119"/>
                  <a:gd name="T9" fmla="*/ 0 h 45"/>
                  <a:gd name="T10" fmla="*/ 5 w 119"/>
                  <a:gd name="T11" fmla="*/ 0 h 45"/>
                  <a:gd name="T12" fmla="*/ 0 w 119"/>
                  <a:gd name="T13" fmla="*/ 4 h 45"/>
                  <a:gd name="T14" fmla="*/ 0 w 119"/>
                  <a:gd name="T15" fmla="*/ 40 h 45"/>
                  <a:gd name="T16" fmla="*/ 6 w 119"/>
                  <a:gd name="T17" fmla="*/ 45 h 45"/>
                  <a:gd name="T18" fmla="*/ 67 w 119"/>
                  <a:gd name="T1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" h="45">
                    <a:moveTo>
                      <a:pt x="67" y="45"/>
                    </a:moveTo>
                    <a:cubicBezTo>
                      <a:pt x="88" y="45"/>
                      <a:pt x="94" y="45"/>
                      <a:pt x="114" y="45"/>
                    </a:cubicBezTo>
                    <a:cubicBezTo>
                      <a:pt x="118" y="45"/>
                      <a:pt x="119" y="44"/>
                      <a:pt x="119" y="40"/>
                    </a:cubicBezTo>
                    <a:cubicBezTo>
                      <a:pt x="119" y="28"/>
                      <a:pt x="119" y="16"/>
                      <a:pt x="119" y="4"/>
                    </a:cubicBezTo>
                    <a:cubicBezTo>
                      <a:pt x="119" y="1"/>
                      <a:pt x="118" y="0"/>
                      <a:pt x="115" y="0"/>
                    </a:cubicBezTo>
                    <a:cubicBezTo>
                      <a:pt x="73" y="0"/>
                      <a:pt x="47" y="0"/>
                      <a:pt x="5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1" y="16"/>
                      <a:pt x="1" y="28"/>
                      <a:pt x="0" y="40"/>
                    </a:cubicBezTo>
                    <a:cubicBezTo>
                      <a:pt x="0" y="44"/>
                      <a:pt x="2" y="45"/>
                      <a:pt x="6" y="45"/>
                    </a:cubicBezTo>
                    <a:cubicBezTo>
                      <a:pt x="26" y="45"/>
                      <a:pt x="47" y="45"/>
                      <a:pt x="67" y="45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0" name="Freeform 29">
                <a:extLst>
                  <a:ext uri="{FF2B5EF4-FFF2-40B4-BE49-F238E27FC236}">
                    <a16:creationId xmlns:a16="http://schemas.microsoft.com/office/drawing/2014/main" id="{5C9610BC-6698-AFF3-EBB0-0BFA36ACC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6349" y="1841214"/>
                <a:ext cx="241217" cy="65533"/>
              </a:xfrm>
              <a:custGeom>
                <a:avLst/>
                <a:gdLst>
                  <a:gd name="T0" fmla="*/ 48 w 83"/>
                  <a:gd name="T1" fmla="*/ 21 h 22"/>
                  <a:gd name="T2" fmla="*/ 78 w 83"/>
                  <a:gd name="T3" fmla="*/ 22 h 22"/>
                  <a:gd name="T4" fmla="*/ 82 w 83"/>
                  <a:gd name="T5" fmla="*/ 17 h 22"/>
                  <a:gd name="T6" fmla="*/ 82 w 83"/>
                  <a:gd name="T7" fmla="*/ 5 h 22"/>
                  <a:gd name="T8" fmla="*/ 78 w 83"/>
                  <a:gd name="T9" fmla="*/ 0 h 22"/>
                  <a:gd name="T10" fmla="*/ 4 w 83"/>
                  <a:gd name="T11" fmla="*/ 0 h 22"/>
                  <a:gd name="T12" fmla="*/ 0 w 83"/>
                  <a:gd name="T13" fmla="*/ 4 h 22"/>
                  <a:gd name="T14" fmla="*/ 0 w 83"/>
                  <a:gd name="T15" fmla="*/ 17 h 22"/>
                  <a:gd name="T16" fmla="*/ 5 w 83"/>
                  <a:gd name="T17" fmla="*/ 22 h 22"/>
                  <a:gd name="T18" fmla="*/ 48 w 83"/>
                  <a:gd name="T1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22">
                    <a:moveTo>
                      <a:pt x="48" y="21"/>
                    </a:moveTo>
                    <a:cubicBezTo>
                      <a:pt x="63" y="21"/>
                      <a:pt x="63" y="21"/>
                      <a:pt x="78" y="22"/>
                    </a:cubicBezTo>
                    <a:cubicBezTo>
                      <a:pt x="81" y="22"/>
                      <a:pt x="83" y="21"/>
                      <a:pt x="82" y="17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1"/>
                      <a:pt x="81" y="0"/>
                      <a:pt x="78" y="0"/>
                    </a:cubicBezTo>
                    <a:cubicBezTo>
                      <a:pt x="48" y="1"/>
                      <a:pt x="34" y="1"/>
                      <a:pt x="4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1" y="22"/>
                      <a:pt x="5" y="22"/>
                    </a:cubicBezTo>
                    <a:cubicBezTo>
                      <a:pt x="19" y="21"/>
                      <a:pt x="34" y="21"/>
                      <a:pt x="48" y="21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1" name="Freeform 30">
                <a:extLst>
                  <a:ext uri="{FF2B5EF4-FFF2-40B4-BE49-F238E27FC236}">
                    <a16:creationId xmlns:a16="http://schemas.microsoft.com/office/drawing/2014/main" id="{6B91628A-31EA-AD2C-BD1E-C50010DE4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330" y="1761738"/>
                <a:ext cx="83659" cy="82265"/>
              </a:xfrm>
              <a:custGeom>
                <a:avLst/>
                <a:gdLst>
                  <a:gd name="T0" fmla="*/ 23 w 29"/>
                  <a:gd name="T1" fmla="*/ 0 h 28"/>
                  <a:gd name="T2" fmla="*/ 4 w 29"/>
                  <a:gd name="T3" fmla="*/ 0 h 28"/>
                  <a:gd name="T4" fmla="*/ 0 w 29"/>
                  <a:gd name="T5" fmla="*/ 3 h 28"/>
                  <a:gd name="T6" fmla="*/ 0 w 29"/>
                  <a:gd name="T7" fmla="*/ 24 h 28"/>
                  <a:gd name="T8" fmla="*/ 4 w 29"/>
                  <a:gd name="T9" fmla="*/ 28 h 28"/>
                  <a:gd name="T10" fmla="*/ 25 w 29"/>
                  <a:gd name="T11" fmla="*/ 28 h 28"/>
                  <a:gd name="T12" fmla="*/ 29 w 29"/>
                  <a:gd name="T13" fmla="*/ 24 h 28"/>
                  <a:gd name="T14" fmla="*/ 29 w 29"/>
                  <a:gd name="T15" fmla="*/ 3 h 28"/>
                  <a:gd name="T16" fmla="*/ 26 w 29"/>
                  <a:gd name="T17" fmla="*/ 0 h 28"/>
                  <a:gd name="T18" fmla="*/ 23 w 29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23" y="0"/>
                    </a:moveTo>
                    <a:cubicBezTo>
                      <a:pt x="16" y="0"/>
                      <a:pt x="10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7"/>
                      <a:pt x="1" y="28"/>
                      <a:pt x="4" y="28"/>
                    </a:cubicBezTo>
                    <a:cubicBezTo>
                      <a:pt x="16" y="28"/>
                      <a:pt x="13" y="28"/>
                      <a:pt x="25" y="28"/>
                    </a:cubicBezTo>
                    <a:cubicBezTo>
                      <a:pt x="29" y="28"/>
                      <a:pt x="29" y="27"/>
                      <a:pt x="29" y="24"/>
                    </a:cubicBezTo>
                    <a:cubicBezTo>
                      <a:pt x="29" y="17"/>
                      <a:pt x="29" y="10"/>
                      <a:pt x="29" y="3"/>
                    </a:cubicBezTo>
                    <a:cubicBezTo>
                      <a:pt x="29" y="0"/>
                      <a:pt x="28" y="0"/>
                      <a:pt x="26" y="0"/>
                    </a:cubicBezTo>
                    <a:cubicBezTo>
                      <a:pt x="20" y="0"/>
                      <a:pt x="29" y="0"/>
                      <a:pt x="23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92" name="Group 135">
                <a:extLst>
                  <a:ext uri="{FF2B5EF4-FFF2-40B4-BE49-F238E27FC236}">
                    <a16:creationId xmlns:a16="http://schemas.microsoft.com/office/drawing/2014/main" id="{2E458D0D-7761-954D-762F-C984C8CE3BC5}"/>
                  </a:ext>
                </a:extLst>
              </p:cNvPr>
              <p:cNvGrpSpPr/>
              <p:nvPr/>
            </p:nvGrpSpPr>
            <p:grpSpPr>
              <a:xfrm>
                <a:off x="4136127" y="1562101"/>
                <a:ext cx="927882" cy="474318"/>
                <a:chOff x="4136127" y="1717675"/>
                <a:chExt cx="623539" cy="318743"/>
              </a:xfrm>
            </p:grpSpPr>
            <p:sp>
              <p:nvSpPr>
                <p:cNvPr id="394" name="Rectangle 31">
                  <a:extLst>
                    <a:ext uri="{FF2B5EF4-FFF2-40B4-BE49-F238E27FC236}">
                      <a16:creationId xmlns:a16="http://schemas.microsoft.com/office/drawing/2014/main" id="{0A842454-13DE-5E40-EFF3-B7C9011D65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2888" y="1822091"/>
                  <a:ext cx="96172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5" name="Rectangle 32">
                  <a:extLst>
                    <a:ext uri="{FF2B5EF4-FFF2-40B4-BE49-F238E27FC236}">
                      <a16:creationId xmlns:a16="http://schemas.microsoft.com/office/drawing/2014/main" id="{72BCEE47-A11A-0AAB-6F25-085EFA9C5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2888" y="1717675"/>
                  <a:ext cx="96172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6" name="Rectangle 33">
                  <a:extLst>
                    <a:ext uri="{FF2B5EF4-FFF2-40B4-BE49-F238E27FC236}">
                      <a16:creationId xmlns:a16="http://schemas.microsoft.com/office/drawing/2014/main" id="{33BA41BD-222C-E8C4-8D5F-EBB4AD6C2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4187" y="1717675"/>
                  <a:ext cx="98919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7" name="Rectangle 35">
                  <a:extLst>
                    <a:ext uri="{FF2B5EF4-FFF2-40B4-BE49-F238E27FC236}">
                      <a16:creationId xmlns:a16="http://schemas.microsoft.com/office/drawing/2014/main" id="{E974D36F-5008-643A-B268-12B777DEF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2888" y="1932002"/>
                  <a:ext cx="96172" cy="104416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8" name="Rectangle 36">
                  <a:extLst>
                    <a:ext uri="{FF2B5EF4-FFF2-40B4-BE49-F238E27FC236}">
                      <a16:creationId xmlns:a16="http://schemas.microsoft.com/office/drawing/2014/main" id="{8B634AE3-600F-9BEF-F711-2647524273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4187" y="1822091"/>
                  <a:ext cx="98919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9" name="Rectangle 37">
                  <a:extLst>
                    <a:ext uri="{FF2B5EF4-FFF2-40B4-BE49-F238E27FC236}">
                      <a16:creationId xmlns:a16="http://schemas.microsoft.com/office/drawing/2014/main" id="{7A1786B4-AD16-22F6-1095-ECF817FC39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4187" y="1932002"/>
                  <a:ext cx="98919" cy="104416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0" name="Rectangle 38">
                  <a:extLst>
                    <a:ext uri="{FF2B5EF4-FFF2-40B4-BE49-F238E27FC236}">
                      <a16:creationId xmlns:a16="http://schemas.microsoft.com/office/drawing/2014/main" id="{1506BB1D-B908-8803-7B46-BF09D02E2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5250" y="1822091"/>
                  <a:ext cx="104416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1" name="Rectangle 39">
                  <a:extLst>
                    <a:ext uri="{FF2B5EF4-FFF2-40B4-BE49-F238E27FC236}">
                      <a16:creationId xmlns:a16="http://schemas.microsoft.com/office/drawing/2014/main" id="{600E2064-5DE4-3192-A64A-8EBA81FE5F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5250" y="1932002"/>
                  <a:ext cx="104416" cy="104416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2" name="Rectangle 40">
                  <a:extLst>
                    <a:ext uri="{FF2B5EF4-FFF2-40B4-BE49-F238E27FC236}">
                      <a16:creationId xmlns:a16="http://schemas.microsoft.com/office/drawing/2014/main" id="{AE851DFF-002F-682C-8CA8-880736C1E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6127" y="1822091"/>
                  <a:ext cx="104416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3" name="Rectangle 41">
                  <a:extLst>
                    <a:ext uri="{FF2B5EF4-FFF2-40B4-BE49-F238E27FC236}">
                      <a16:creationId xmlns:a16="http://schemas.microsoft.com/office/drawing/2014/main" id="{447EE4D9-B8F3-687C-7A29-C35702858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6127" y="1932002"/>
                  <a:ext cx="104416" cy="104416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93" name="Freeform 27">
                <a:extLst>
                  <a:ext uri="{FF2B5EF4-FFF2-40B4-BE49-F238E27FC236}">
                    <a16:creationId xmlns:a16="http://schemas.microsoft.com/office/drawing/2014/main" id="{8BBAAE60-25F6-0215-21F2-4BC09312F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9706" y="2039206"/>
                <a:ext cx="1448696" cy="246794"/>
              </a:xfrm>
              <a:custGeom>
                <a:avLst/>
                <a:gdLst>
                  <a:gd name="T0" fmla="*/ 109 w 498"/>
                  <a:gd name="T1" fmla="*/ 66 h 84"/>
                  <a:gd name="T2" fmla="*/ 82 w 498"/>
                  <a:gd name="T3" fmla="*/ 58 h 84"/>
                  <a:gd name="T4" fmla="*/ 36 w 498"/>
                  <a:gd name="T5" fmla="*/ 46 h 84"/>
                  <a:gd name="T6" fmla="*/ 5 w 498"/>
                  <a:gd name="T7" fmla="*/ 13 h 84"/>
                  <a:gd name="T8" fmla="*/ 14 w 498"/>
                  <a:gd name="T9" fmla="*/ 0 h 84"/>
                  <a:gd name="T10" fmla="*/ 491 w 498"/>
                  <a:gd name="T11" fmla="*/ 0 h 84"/>
                  <a:gd name="T12" fmla="*/ 498 w 498"/>
                  <a:gd name="T13" fmla="*/ 0 h 84"/>
                  <a:gd name="T14" fmla="*/ 455 w 498"/>
                  <a:gd name="T15" fmla="*/ 35 h 84"/>
                  <a:gd name="T16" fmla="*/ 411 w 498"/>
                  <a:gd name="T17" fmla="*/ 67 h 84"/>
                  <a:gd name="T18" fmla="*/ 368 w 498"/>
                  <a:gd name="T19" fmla="*/ 84 h 84"/>
                  <a:gd name="T20" fmla="*/ 102 w 498"/>
                  <a:gd name="T21" fmla="*/ 84 h 84"/>
                  <a:gd name="T22" fmla="*/ 102 w 498"/>
                  <a:gd name="T23" fmla="*/ 84 h 84"/>
                  <a:gd name="T24" fmla="*/ 102 w 498"/>
                  <a:gd name="T25" fmla="*/ 67 h 84"/>
                  <a:gd name="T26" fmla="*/ 109 w 498"/>
                  <a:gd name="T27" fmla="*/ 6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8" h="84">
                    <a:moveTo>
                      <a:pt x="109" y="66"/>
                    </a:moveTo>
                    <a:cubicBezTo>
                      <a:pt x="110" y="66"/>
                      <a:pt x="91" y="59"/>
                      <a:pt x="82" y="58"/>
                    </a:cubicBezTo>
                    <a:cubicBezTo>
                      <a:pt x="66" y="55"/>
                      <a:pt x="51" y="52"/>
                      <a:pt x="36" y="46"/>
                    </a:cubicBezTo>
                    <a:cubicBezTo>
                      <a:pt x="20" y="40"/>
                      <a:pt x="10" y="29"/>
                      <a:pt x="5" y="13"/>
                    </a:cubicBezTo>
                    <a:cubicBezTo>
                      <a:pt x="1" y="0"/>
                      <a:pt x="0" y="0"/>
                      <a:pt x="14" y="0"/>
                    </a:cubicBezTo>
                    <a:cubicBezTo>
                      <a:pt x="222" y="0"/>
                      <a:pt x="283" y="0"/>
                      <a:pt x="491" y="0"/>
                    </a:cubicBezTo>
                    <a:cubicBezTo>
                      <a:pt x="493" y="0"/>
                      <a:pt x="496" y="0"/>
                      <a:pt x="498" y="0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41" y="45"/>
                      <a:pt x="426" y="56"/>
                      <a:pt x="411" y="67"/>
                    </a:cubicBezTo>
                    <a:cubicBezTo>
                      <a:pt x="411" y="67"/>
                      <a:pt x="386" y="84"/>
                      <a:pt x="368" y="84"/>
                    </a:cubicBezTo>
                    <a:cubicBezTo>
                      <a:pt x="231" y="83"/>
                      <a:pt x="240" y="84"/>
                      <a:pt x="102" y="84"/>
                    </a:cubicBezTo>
                    <a:cubicBezTo>
                      <a:pt x="102" y="84"/>
                      <a:pt x="102" y="84"/>
                      <a:pt x="102" y="84"/>
                    </a:cubicBezTo>
                    <a:cubicBezTo>
                      <a:pt x="93" y="82"/>
                      <a:pt x="93" y="69"/>
                      <a:pt x="102" y="67"/>
                    </a:cubicBezTo>
                    <a:cubicBezTo>
                      <a:pt x="104" y="67"/>
                      <a:pt x="106" y="67"/>
                      <a:pt x="109" y="66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73" name="Group 116">
              <a:extLst>
                <a:ext uri="{FF2B5EF4-FFF2-40B4-BE49-F238E27FC236}">
                  <a16:creationId xmlns:a16="http://schemas.microsoft.com/office/drawing/2014/main" id="{FF7AAA6E-7FC1-7CA6-EFF6-B0A9CE2D7EBE}"/>
                </a:ext>
              </a:extLst>
            </p:cNvPr>
            <p:cNvGrpSpPr/>
            <p:nvPr/>
          </p:nvGrpSpPr>
          <p:grpSpPr>
            <a:xfrm>
              <a:off x="4751809" y="3063257"/>
              <a:ext cx="614151" cy="306885"/>
              <a:chOff x="3699706" y="1562101"/>
              <a:chExt cx="1448696" cy="723899"/>
            </a:xfrm>
          </p:grpSpPr>
          <p:sp>
            <p:nvSpPr>
              <p:cNvPr id="374" name="Freeform 28">
                <a:extLst>
                  <a:ext uri="{FF2B5EF4-FFF2-40B4-BE49-F238E27FC236}">
                    <a16:creationId xmlns:a16="http://schemas.microsoft.com/office/drawing/2014/main" id="{9FAA39F6-30FC-40BD-AF9A-17BA896C3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987" y="1906747"/>
                <a:ext cx="345791" cy="132460"/>
              </a:xfrm>
              <a:custGeom>
                <a:avLst/>
                <a:gdLst>
                  <a:gd name="T0" fmla="*/ 67 w 119"/>
                  <a:gd name="T1" fmla="*/ 45 h 45"/>
                  <a:gd name="T2" fmla="*/ 114 w 119"/>
                  <a:gd name="T3" fmla="*/ 45 h 45"/>
                  <a:gd name="T4" fmla="*/ 119 w 119"/>
                  <a:gd name="T5" fmla="*/ 40 h 45"/>
                  <a:gd name="T6" fmla="*/ 119 w 119"/>
                  <a:gd name="T7" fmla="*/ 4 h 45"/>
                  <a:gd name="T8" fmla="*/ 115 w 119"/>
                  <a:gd name="T9" fmla="*/ 0 h 45"/>
                  <a:gd name="T10" fmla="*/ 5 w 119"/>
                  <a:gd name="T11" fmla="*/ 0 h 45"/>
                  <a:gd name="T12" fmla="*/ 0 w 119"/>
                  <a:gd name="T13" fmla="*/ 4 h 45"/>
                  <a:gd name="T14" fmla="*/ 0 w 119"/>
                  <a:gd name="T15" fmla="*/ 40 h 45"/>
                  <a:gd name="T16" fmla="*/ 6 w 119"/>
                  <a:gd name="T17" fmla="*/ 45 h 45"/>
                  <a:gd name="T18" fmla="*/ 67 w 119"/>
                  <a:gd name="T1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" h="45">
                    <a:moveTo>
                      <a:pt x="67" y="45"/>
                    </a:moveTo>
                    <a:cubicBezTo>
                      <a:pt x="88" y="45"/>
                      <a:pt x="94" y="45"/>
                      <a:pt x="114" y="45"/>
                    </a:cubicBezTo>
                    <a:cubicBezTo>
                      <a:pt x="118" y="45"/>
                      <a:pt x="119" y="44"/>
                      <a:pt x="119" y="40"/>
                    </a:cubicBezTo>
                    <a:cubicBezTo>
                      <a:pt x="119" y="28"/>
                      <a:pt x="119" y="16"/>
                      <a:pt x="119" y="4"/>
                    </a:cubicBezTo>
                    <a:cubicBezTo>
                      <a:pt x="119" y="1"/>
                      <a:pt x="118" y="0"/>
                      <a:pt x="115" y="0"/>
                    </a:cubicBezTo>
                    <a:cubicBezTo>
                      <a:pt x="73" y="0"/>
                      <a:pt x="47" y="0"/>
                      <a:pt x="5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1" y="16"/>
                      <a:pt x="1" y="28"/>
                      <a:pt x="0" y="40"/>
                    </a:cubicBezTo>
                    <a:cubicBezTo>
                      <a:pt x="0" y="44"/>
                      <a:pt x="2" y="45"/>
                      <a:pt x="6" y="45"/>
                    </a:cubicBezTo>
                    <a:cubicBezTo>
                      <a:pt x="26" y="45"/>
                      <a:pt x="47" y="45"/>
                      <a:pt x="67" y="45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5" name="Freeform 29">
                <a:extLst>
                  <a:ext uri="{FF2B5EF4-FFF2-40B4-BE49-F238E27FC236}">
                    <a16:creationId xmlns:a16="http://schemas.microsoft.com/office/drawing/2014/main" id="{386A9858-4C58-8858-ED71-B889B4FBD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6349" y="1841214"/>
                <a:ext cx="241217" cy="65533"/>
              </a:xfrm>
              <a:custGeom>
                <a:avLst/>
                <a:gdLst>
                  <a:gd name="T0" fmla="*/ 48 w 83"/>
                  <a:gd name="T1" fmla="*/ 21 h 22"/>
                  <a:gd name="T2" fmla="*/ 78 w 83"/>
                  <a:gd name="T3" fmla="*/ 22 h 22"/>
                  <a:gd name="T4" fmla="*/ 82 w 83"/>
                  <a:gd name="T5" fmla="*/ 17 h 22"/>
                  <a:gd name="T6" fmla="*/ 82 w 83"/>
                  <a:gd name="T7" fmla="*/ 5 h 22"/>
                  <a:gd name="T8" fmla="*/ 78 w 83"/>
                  <a:gd name="T9" fmla="*/ 0 h 22"/>
                  <a:gd name="T10" fmla="*/ 4 w 83"/>
                  <a:gd name="T11" fmla="*/ 0 h 22"/>
                  <a:gd name="T12" fmla="*/ 0 w 83"/>
                  <a:gd name="T13" fmla="*/ 4 h 22"/>
                  <a:gd name="T14" fmla="*/ 0 w 83"/>
                  <a:gd name="T15" fmla="*/ 17 h 22"/>
                  <a:gd name="T16" fmla="*/ 5 w 83"/>
                  <a:gd name="T17" fmla="*/ 22 h 22"/>
                  <a:gd name="T18" fmla="*/ 48 w 83"/>
                  <a:gd name="T1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22">
                    <a:moveTo>
                      <a:pt x="48" y="21"/>
                    </a:moveTo>
                    <a:cubicBezTo>
                      <a:pt x="63" y="21"/>
                      <a:pt x="63" y="21"/>
                      <a:pt x="78" y="22"/>
                    </a:cubicBezTo>
                    <a:cubicBezTo>
                      <a:pt x="81" y="22"/>
                      <a:pt x="83" y="21"/>
                      <a:pt x="82" y="17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1"/>
                      <a:pt x="81" y="0"/>
                      <a:pt x="78" y="0"/>
                    </a:cubicBezTo>
                    <a:cubicBezTo>
                      <a:pt x="48" y="1"/>
                      <a:pt x="34" y="1"/>
                      <a:pt x="4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1" y="22"/>
                      <a:pt x="5" y="22"/>
                    </a:cubicBezTo>
                    <a:cubicBezTo>
                      <a:pt x="19" y="21"/>
                      <a:pt x="34" y="21"/>
                      <a:pt x="48" y="21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6" name="Freeform 30">
                <a:extLst>
                  <a:ext uri="{FF2B5EF4-FFF2-40B4-BE49-F238E27FC236}">
                    <a16:creationId xmlns:a16="http://schemas.microsoft.com/office/drawing/2014/main" id="{CAE0AB7B-8FF8-E5E0-7FD4-6623E7C5A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330" y="1761738"/>
                <a:ext cx="83659" cy="82265"/>
              </a:xfrm>
              <a:custGeom>
                <a:avLst/>
                <a:gdLst>
                  <a:gd name="T0" fmla="*/ 23 w 29"/>
                  <a:gd name="T1" fmla="*/ 0 h 28"/>
                  <a:gd name="T2" fmla="*/ 4 w 29"/>
                  <a:gd name="T3" fmla="*/ 0 h 28"/>
                  <a:gd name="T4" fmla="*/ 0 w 29"/>
                  <a:gd name="T5" fmla="*/ 3 h 28"/>
                  <a:gd name="T6" fmla="*/ 0 w 29"/>
                  <a:gd name="T7" fmla="*/ 24 h 28"/>
                  <a:gd name="T8" fmla="*/ 4 w 29"/>
                  <a:gd name="T9" fmla="*/ 28 h 28"/>
                  <a:gd name="T10" fmla="*/ 25 w 29"/>
                  <a:gd name="T11" fmla="*/ 28 h 28"/>
                  <a:gd name="T12" fmla="*/ 29 w 29"/>
                  <a:gd name="T13" fmla="*/ 24 h 28"/>
                  <a:gd name="T14" fmla="*/ 29 w 29"/>
                  <a:gd name="T15" fmla="*/ 3 h 28"/>
                  <a:gd name="T16" fmla="*/ 26 w 29"/>
                  <a:gd name="T17" fmla="*/ 0 h 28"/>
                  <a:gd name="T18" fmla="*/ 23 w 29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23" y="0"/>
                    </a:moveTo>
                    <a:cubicBezTo>
                      <a:pt x="16" y="0"/>
                      <a:pt x="10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7"/>
                      <a:pt x="1" y="28"/>
                      <a:pt x="4" y="28"/>
                    </a:cubicBezTo>
                    <a:cubicBezTo>
                      <a:pt x="16" y="28"/>
                      <a:pt x="13" y="28"/>
                      <a:pt x="25" y="28"/>
                    </a:cubicBezTo>
                    <a:cubicBezTo>
                      <a:pt x="29" y="28"/>
                      <a:pt x="29" y="27"/>
                      <a:pt x="29" y="24"/>
                    </a:cubicBezTo>
                    <a:cubicBezTo>
                      <a:pt x="29" y="17"/>
                      <a:pt x="29" y="10"/>
                      <a:pt x="29" y="3"/>
                    </a:cubicBezTo>
                    <a:cubicBezTo>
                      <a:pt x="29" y="0"/>
                      <a:pt x="28" y="0"/>
                      <a:pt x="26" y="0"/>
                    </a:cubicBezTo>
                    <a:cubicBezTo>
                      <a:pt x="20" y="0"/>
                      <a:pt x="29" y="0"/>
                      <a:pt x="23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77" name="Group 120">
                <a:extLst>
                  <a:ext uri="{FF2B5EF4-FFF2-40B4-BE49-F238E27FC236}">
                    <a16:creationId xmlns:a16="http://schemas.microsoft.com/office/drawing/2014/main" id="{02C25FC7-CA49-9B57-004B-C3F63D3AB2F6}"/>
                  </a:ext>
                </a:extLst>
              </p:cNvPr>
              <p:cNvGrpSpPr/>
              <p:nvPr/>
            </p:nvGrpSpPr>
            <p:grpSpPr>
              <a:xfrm>
                <a:off x="4136127" y="1562101"/>
                <a:ext cx="927882" cy="474318"/>
                <a:chOff x="4136127" y="1717675"/>
                <a:chExt cx="623539" cy="318743"/>
              </a:xfrm>
            </p:grpSpPr>
            <p:sp>
              <p:nvSpPr>
                <p:cNvPr id="379" name="Rectangle 31">
                  <a:extLst>
                    <a:ext uri="{FF2B5EF4-FFF2-40B4-BE49-F238E27FC236}">
                      <a16:creationId xmlns:a16="http://schemas.microsoft.com/office/drawing/2014/main" id="{4A3D52DA-8F10-233A-D259-3C0ACBA351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2888" y="1822091"/>
                  <a:ext cx="96172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0" name="Rectangle 32">
                  <a:extLst>
                    <a:ext uri="{FF2B5EF4-FFF2-40B4-BE49-F238E27FC236}">
                      <a16:creationId xmlns:a16="http://schemas.microsoft.com/office/drawing/2014/main" id="{000EF851-F7ED-5170-937E-3EB4828F3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2888" y="1717675"/>
                  <a:ext cx="96172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1" name="Rectangle 33">
                  <a:extLst>
                    <a:ext uri="{FF2B5EF4-FFF2-40B4-BE49-F238E27FC236}">
                      <a16:creationId xmlns:a16="http://schemas.microsoft.com/office/drawing/2014/main" id="{2CD6928C-500D-8CFE-92C8-A6FC97AB19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4187" y="1717675"/>
                  <a:ext cx="98919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2" name="Rectangle 35">
                  <a:extLst>
                    <a:ext uri="{FF2B5EF4-FFF2-40B4-BE49-F238E27FC236}">
                      <a16:creationId xmlns:a16="http://schemas.microsoft.com/office/drawing/2014/main" id="{6A5111F6-4E6D-024A-EB72-405745B59E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2888" y="1932002"/>
                  <a:ext cx="96172" cy="104416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3" name="Rectangle 36">
                  <a:extLst>
                    <a:ext uri="{FF2B5EF4-FFF2-40B4-BE49-F238E27FC236}">
                      <a16:creationId xmlns:a16="http://schemas.microsoft.com/office/drawing/2014/main" id="{1CC9504B-B1F4-37B2-1BB0-12865423D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4187" y="1822091"/>
                  <a:ext cx="98919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4" name="Rectangle 37">
                  <a:extLst>
                    <a:ext uri="{FF2B5EF4-FFF2-40B4-BE49-F238E27FC236}">
                      <a16:creationId xmlns:a16="http://schemas.microsoft.com/office/drawing/2014/main" id="{05C80CC9-BAE5-F592-4708-04701625EA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4187" y="1932002"/>
                  <a:ext cx="98919" cy="104416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5" name="Rectangle 38">
                  <a:extLst>
                    <a:ext uri="{FF2B5EF4-FFF2-40B4-BE49-F238E27FC236}">
                      <a16:creationId xmlns:a16="http://schemas.microsoft.com/office/drawing/2014/main" id="{504A66A8-C6F4-8F54-6EED-9216120FF0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5250" y="1822091"/>
                  <a:ext cx="104416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6" name="Rectangle 39">
                  <a:extLst>
                    <a:ext uri="{FF2B5EF4-FFF2-40B4-BE49-F238E27FC236}">
                      <a16:creationId xmlns:a16="http://schemas.microsoft.com/office/drawing/2014/main" id="{067A9C00-00EF-9424-A7A3-190B2BC458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5250" y="1932002"/>
                  <a:ext cx="104416" cy="104416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7" name="Rectangle 40">
                  <a:extLst>
                    <a:ext uri="{FF2B5EF4-FFF2-40B4-BE49-F238E27FC236}">
                      <a16:creationId xmlns:a16="http://schemas.microsoft.com/office/drawing/2014/main" id="{8BCD03A7-D650-7EE8-C076-536D0C155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6127" y="1822091"/>
                  <a:ext cx="104416" cy="96172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8" name="Rectangle 41">
                  <a:extLst>
                    <a:ext uri="{FF2B5EF4-FFF2-40B4-BE49-F238E27FC236}">
                      <a16:creationId xmlns:a16="http://schemas.microsoft.com/office/drawing/2014/main" id="{69481C8E-7507-F69F-3FC7-7BA85248B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6127" y="1932002"/>
                  <a:ext cx="104416" cy="104416"/>
                </a:xfrm>
                <a:prstGeom prst="rect">
                  <a:avLst/>
                </a:prstGeom>
                <a:noFill/>
                <a:ln w="12700" cap="rnd">
                  <a:solidFill>
                    <a:srgbClr val="FF99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6200" tIns="38100" rIns="76200" bIns="38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80976">
                    <a:defRPr/>
                  </a:pPr>
                  <a:endParaRPr lang="en-US" sz="1500" kern="0">
                    <a:solidFill>
                      <a:srgbClr val="1D516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78" name="Freeform 27">
                <a:extLst>
                  <a:ext uri="{FF2B5EF4-FFF2-40B4-BE49-F238E27FC236}">
                    <a16:creationId xmlns:a16="http://schemas.microsoft.com/office/drawing/2014/main" id="{1D7A6270-9389-2F82-89CF-72B146BA3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9706" y="2039206"/>
                <a:ext cx="1448696" cy="246794"/>
              </a:xfrm>
              <a:custGeom>
                <a:avLst/>
                <a:gdLst>
                  <a:gd name="T0" fmla="*/ 109 w 498"/>
                  <a:gd name="T1" fmla="*/ 66 h 84"/>
                  <a:gd name="T2" fmla="*/ 82 w 498"/>
                  <a:gd name="T3" fmla="*/ 58 h 84"/>
                  <a:gd name="T4" fmla="*/ 36 w 498"/>
                  <a:gd name="T5" fmla="*/ 46 h 84"/>
                  <a:gd name="T6" fmla="*/ 5 w 498"/>
                  <a:gd name="T7" fmla="*/ 13 h 84"/>
                  <a:gd name="T8" fmla="*/ 14 w 498"/>
                  <a:gd name="T9" fmla="*/ 0 h 84"/>
                  <a:gd name="T10" fmla="*/ 491 w 498"/>
                  <a:gd name="T11" fmla="*/ 0 h 84"/>
                  <a:gd name="T12" fmla="*/ 498 w 498"/>
                  <a:gd name="T13" fmla="*/ 0 h 84"/>
                  <a:gd name="T14" fmla="*/ 455 w 498"/>
                  <a:gd name="T15" fmla="*/ 35 h 84"/>
                  <a:gd name="T16" fmla="*/ 411 w 498"/>
                  <a:gd name="T17" fmla="*/ 67 h 84"/>
                  <a:gd name="T18" fmla="*/ 368 w 498"/>
                  <a:gd name="T19" fmla="*/ 84 h 84"/>
                  <a:gd name="T20" fmla="*/ 102 w 498"/>
                  <a:gd name="T21" fmla="*/ 84 h 84"/>
                  <a:gd name="T22" fmla="*/ 102 w 498"/>
                  <a:gd name="T23" fmla="*/ 84 h 84"/>
                  <a:gd name="T24" fmla="*/ 102 w 498"/>
                  <a:gd name="T25" fmla="*/ 67 h 84"/>
                  <a:gd name="T26" fmla="*/ 109 w 498"/>
                  <a:gd name="T27" fmla="*/ 6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8" h="84">
                    <a:moveTo>
                      <a:pt x="109" y="66"/>
                    </a:moveTo>
                    <a:cubicBezTo>
                      <a:pt x="110" y="66"/>
                      <a:pt x="91" y="59"/>
                      <a:pt x="82" y="58"/>
                    </a:cubicBezTo>
                    <a:cubicBezTo>
                      <a:pt x="66" y="55"/>
                      <a:pt x="51" y="52"/>
                      <a:pt x="36" y="46"/>
                    </a:cubicBezTo>
                    <a:cubicBezTo>
                      <a:pt x="20" y="40"/>
                      <a:pt x="10" y="29"/>
                      <a:pt x="5" y="13"/>
                    </a:cubicBezTo>
                    <a:cubicBezTo>
                      <a:pt x="1" y="0"/>
                      <a:pt x="0" y="0"/>
                      <a:pt x="14" y="0"/>
                    </a:cubicBezTo>
                    <a:cubicBezTo>
                      <a:pt x="222" y="0"/>
                      <a:pt x="283" y="0"/>
                      <a:pt x="491" y="0"/>
                    </a:cubicBezTo>
                    <a:cubicBezTo>
                      <a:pt x="493" y="0"/>
                      <a:pt x="496" y="0"/>
                      <a:pt x="498" y="0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41" y="45"/>
                      <a:pt x="426" y="56"/>
                      <a:pt x="411" y="67"/>
                    </a:cubicBezTo>
                    <a:cubicBezTo>
                      <a:pt x="411" y="67"/>
                      <a:pt x="386" y="84"/>
                      <a:pt x="368" y="84"/>
                    </a:cubicBezTo>
                    <a:cubicBezTo>
                      <a:pt x="231" y="83"/>
                      <a:pt x="240" y="84"/>
                      <a:pt x="102" y="84"/>
                    </a:cubicBezTo>
                    <a:cubicBezTo>
                      <a:pt x="102" y="84"/>
                      <a:pt x="102" y="84"/>
                      <a:pt x="102" y="84"/>
                    </a:cubicBezTo>
                    <a:cubicBezTo>
                      <a:pt x="93" y="82"/>
                      <a:pt x="93" y="69"/>
                      <a:pt x="102" y="67"/>
                    </a:cubicBezTo>
                    <a:cubicBezTo>
                      <a:pt x="104" y="67"/>
                      <a:pt x="106" y="67"/>
                      <a:pt x="109" y="66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380976">
                  <a:defRPr/>
                </a:pPr>
                <a:endParaRPr lang="en-US" sz="1500" kern="0">
                  <a:solidFill>
                    <a:srgbClr val="1D516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422" name="TextBox 165">
            <a:extLst>
              <a:ext uri="{FF2B5EF4-FFF2-40B4-BE49-F238E27FC236}">
                <a16:creationId xmlns:a16="http://schemas.microsoft.com/office/drawing/2014/main" id="{4860AD5D-09CC-406D-DCA2-800233235F75}"/>
              </a:ext>
            </a:extLst>
          </p:cNvPr>
          <p:cNvSpPr txBox="1"/>
          <p:nvPr/>
        </p:nvSpPr>
        <p:spPr>
          <a:xfrm>
            <a:off x="8440435" y="1502436"/>
            <a:ext cx="1385316" cy="1105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zh-CN" altLang="en-US" sz="133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持续扩展</a:t>
            </a:r>
            <a:endParaRPr lang="en-US" altLang="zh-CN" sz="1333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571404">
              <a:spcBef>
                <a:spcPts val="500"/>
              </a:spcBef>
              <a:defRPr/>
            </a:pPr>
            <a:r>
              <a:rPr lang="zh-CN" altLang="en-US" sz="133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高可用与容错 </a:t>
            </a:r>
            <a:endParaRPr lang="en-US" sz="1333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571404">
              <a:spcBef>
                <a:spcPts val="500"/>
              </a:spcBef>
              <a:defRPr/>
            </a:pPr>
            <a:r>
              <a:rPr lang="zh-CN" altLang="en-US" sz="133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为价值付费</a:t>
            </a:r>
            <a:endParaRPr lang="en-US" altLang="zh-CN" sz="1333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571404">
              <a:spcBef>
                <a:spcPts val="500"/>
              </a:spcBef>
              <a:defRPr/>
            </a:pPr>
            <a:r>
              <a:rPr lang="zh-CN" altLang="en-US" sz="133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无需管理服务器</a:t>
            </a:r>
            <a:endParaRPr lang="en-US" sz="1333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3" name="TextBox 166">
            <a:extLst>
              <a:ext uri="{FF2B5EF4-FFF2-40B4-BE49-F238E27FC236}">
                <a16:creationId xmlns:a16="http://schemas.microsoft.com/office/drawing/2014/main" id="{7A23905D-3849-47AF-E72B-FB095E6D471A}"/>
              </a:ext>
            </a:extLst>
          </p:cNvPr>
          <p:cNvSpPr txBox="1"/>
          <p:nvPr/>
        </p:nvSpPr>
        <p:spPr>
          <a:xfrm>
            <a:off x="8440435" y="1265217"/>
            <a:ext cx="1354858" cy="276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937"/>
              </a:spcAft>
              <a:defRPr/>
            </a:pPr>
            <a:r>
              <a:rPr lang="en-US" sz="1333" spc="125" dirty="0">
                <a:solidFill>
                  <a:srgbClr val="FCB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SERVERLESS</a:t>
            </a:r>
          </a:p>
        </p:txBody>
      </p:sp>
      <p:sp>
        <p:nvSpPr>
          <p:cNvPr id="424" name="标题 1">
            <a:extLst>
              <a:ext uri="{FF2B5EF4-FFF2-40B4-BE49-F238E27FC236}">
                <a16:creationId xmlns:a16="http://schemas.microsoft.com/office/drawing/2014/main" id="{5537502B-4592-B9D8-FDD7-ADF18E7D162D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计算服务演进</a:t>
            </a:r>
          </a:p>
        </p:txBody>
      </p:sp>
      <p:sp>
        <p:nvSpPr>
          <p:cNvPr id="425" name="TextBox 168">
            <a:extLst>
              <a:ext uri="{FF2B5EF4-FFF2-40B4-BE49-F238E27FC236}">
                <a16:creationId xmlns:a16="http://schemas.microsoft.com/office/drawing/2014/main" id="{FA426FE2-B1AC-2257-3A13-8EBF6BA4C30B}"/>
              </a:ext>
            </a:extLst>
          </p:cNvPr>
          <p:cNvSpPr txBox="1"/>
          <p:nvPr/>
        </p:nvSpPr>
        <p:spPr>
          <a:xfrm>
            <a:off x="1233441" y="3911577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zh-CN" altLang="en-US" sz="133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物理机</a:t>
            </a:r>
            <a:endParaRPr lang="en-US" altLang="zh-CN" sz="133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6" name="TextBox 169">
            <a:extLst>
              <a:ext uri="{FF2B5EF4-FFF2-40B4-BE49-F238E27FC236}">
                <a16:creationId xmlns:a16="http://schemas.microsoft.com/office/drawing/2014/main" id="{8D0FF595-9387-F95D-DBFB-A94C74079CFE}"/>
              </a:ext>
            </a:extLst>
          </p:cNvPr>
          <p:cNvSpPr txBox="1"/>
          <p:nvPr/>
        </p:nvSpPr>
        <p:spPr>
          <a:xfrm>
            <a:off x="3111437" y="2890382"/>
            <a:ext cx="69814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zh-CN" altLang="en-US" sz="133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虚拟机</a:t>
            </a:r>
            <a:endParaRPr lang="en-US" altLang="zh-CN" sz="133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7" name="TextBox 170">
            <a:extLst>
              <a:ext uri="{FF2B5EF4-FFF2-40B4-BE49-F238E27FC236}">
                <a16:creationId xmlns:a16="http://schemas.microsoft.com/office/drawing/2014/main" id="{A49DB832-DD15-7ABD-BB84-1DE902DD6B7C}"/>
              </a:ext>
            </a:extLst>
          </p:cNvPr>
          <p:cNvSpPr txBox="1"/>
          <p:nvPr/>
        </p:nvSpPr>
        <p:spPr>
          <a:xfrm>
            <a:off x="5407941" y="1825276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zh-CN" altLang="en-US" sz="133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</a:t>
            </a:r>
            <a:endParaRPr lang="en-US" altLang="zh-CN" sz="133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0" name="圆角矩形 429">
            <a:extLst>
              <a:ext uri="{FF2B5EF4-FFF2-40B4-BE49-F238E27FC236}">
                <a16:creationId xmlns:a16="http://schemas.microsoft.com/office/drawing/2014/main" id="{AD1D5786-9F67-AFC0-C606-95A3B3209B01}"/>
              </a:ext>
            </a:extLst>
          </p:cNvPr>
          <p:cNvSpPr/>
          <p:nvPr/>
        </p:nvSpPr>
        <p:spPr>
          <a:xfrm>
            <a:off x="6691416" y="941309"/>
            <a:ext cx="3171000" cy="33618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5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642D64E-DCF1-8F4E-8DD6-3F1F2457A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28" y="1556419"/>
            <a:ext cx="10467210" cy="4594351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异步</a:t>
            </a:r>
            <a:r>
              <a:rPr lang="en-US" altLang="zh-CN" sz="2000" dirty="0"/>
              <a:t>Lambda</a:t>
            </a:r>
            <a:r>
              <a:rPr lang="zh-CN" altLang="en-US" sz="2000" dirty="0"/>
              <a:t>调用将重试两次 </a:t>
            </a:r>
            <a:r>
              <a:rPr lang="en-US" altLang="zh-CN" sz="2000" dirty="0"/>
              <a:t>(</a:t>
            </a:r>
            <a:r>
              <a:rPr lang="zh-CN" altLang="en-US" sz="2000" dirty="0"/>
              <a:t>总共三次</a:t>
            </a:r>
            <a:r>
              <a:rPr lang="en-US" altLang="zh-CN" sz="2000" dirty="0"/>
              <a:t>)</a:t>
            </a:r>
          </a:p>
          <a:p>
            <a:endParaRPr lang="en-US" altLang="zh-CN" sz="2000" dirty="0"/>
          </a:p>
          <a:p>
            <a:r>
              <a:rPr lang="en-US" altLang="zh-CN" sz="2000" dirty="0"/>
              <a:t>Lambda</a:t>
            </a:r>
            <a:r>
              <a:rPr lang="zh-CN" altLang="en-US" sz="2000" dirty="0"/>
              <a:t>可以将未处理的负载转发到死信队列 </a:t>
            </a:r>
            <a:r>
              <a:rPr lang="en-US" altLang="zh-CN" sz="2000" dirty="0"/>
              <a:t>(</a:t>
            </a:r>
            <a:r>
              <a:rPr lang="zh-CN" altLang="en-US" sz="2000" dirty="0"/>
              <a:t>如果已配置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/>
              <a:t>一种优雅地处理异常和故障的机制</a:t>
            </a:r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死信队列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B408EF1-0F43-4029-E0A4-52C8EA9E405D}"/>
              </a:ext>
            </a:extLst>
          </p:cNvPr>
          <p:cNvCxnSpPr/>
          <p:nvPr/>
        </p:nvCxnSpPr>
        <p:spPr>
          <a:xfrm>
            <a:off x="742278" y="1914861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4516CD9-3CBC-53EB-B1A9-9A5FD2169E04}"/>
              </a:ext>
            </a:extLst>
          </p:cNvPr>
          <p:cNvCxnSpPr/>
          <p:nvPr/>
        </p:nvCxnSpPr>
        <p:spPr>
          <a:xfrm>
            <a:off x="742278" y="2712720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F30E849-963C-2BBC-64F0-8478914F38C6}"/>
              </a:ext>
            </a:extLst>
          </p:cNvPr>
          <p:cNvCxnSpPr/>
          <p:nvPr/>
        </p:nvCxnSpPr>
        <p:spPr>
          <a:xfrm>
            <a:off x="742278" y="3510578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312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CA2AE8A-4D3B-264E-95EA-8B7D7309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88" y="3286851"/>
            <a:ext cx="547561" cy="54756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A03256-FC00-2D4F-972F-80801102BA8C}"/>
              </a:ext>
            </a:extLst>
          </p:cNvPr>
          <p:cNvSpPr/>
          <p:nvPr/>
        </p:nvSpPr>
        <p:spPr>
          <a:xfrm>
            <a:off x="1772673" y="1732375"/>
            <a:ext cx="1184692" cy="356298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 sz="1512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单体</a:t>
            </a:r>
            <a:r>
              <a:rPr lang="zh-CN" altLang="en-US" sz="1512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endParaRPr lang="en-CN" sz="1512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0971E-F0F3-CD48-A9EC-C0C0E1FE4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93" y="3286852"/>
            <a:ext cx="644539" cy="644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A7FFA3-9E97-934D-9892-38A5729CE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93" y="4110338"/>
            <a:ext cx="644540" cy="644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4D956-9C55-4D43-9D43-16875B366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92" y="2433958"/>
            <a:ext cx="644539" cy="6445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0D3904-8042-554F-8BC9-9EFF236D5778}"/>
              </a:ext>
            </a:extLst>
          </p:cNvPr>
          <p:cNvCxnSpPr/>
          <p:nvPr/>
        </p:nvCxnSpPr>
        <p:spPr>
          <a:xfrm>
            <a:off x="1110445" y="2084344"/>
            <a:ext cx="54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48398C-22D7-9242-BAB3-9F14F840BB14}"/>
              </a:ext>
            </a:extLst>
          </p:cNvPr>
          <p:cNvCxnSpPr/>
          <p:nvPr/>
        </p:nvCxnSpPr>
        <p:spPr>
          <a:xfrm>
            <a:off x="1110445" y="2453258"/>
            <a:ext cx="54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086138-9517-0842-BBA4-2B2A6885BC26}"/>
              </a:ext>
            </a:extLst>
          </p:cNvPr>
          <p:cNvCxnSpPr/>
          <p:nvPr/>
        </p:nvCxnSpPr>
        <p:spPr>
          <a:xfrm>
            <a:off x="1110445" y="2789519"/>
            <a:ext cx="54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FCDEB5-B1E1-2E4D-BCF7-C4635DD06FF3}"/>
              </a:ext>
            </a:extLst>
          </p:cNvPr>
          <p:cNvCxnSpPr/>
          <p:nvPr/>
        </p:nvCxnSpPr>
        <p:spPr>
          <a:xfrm>
            <a:off x="1110445" y="3158431"/>
            <a:ext cx="54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36B9B-948A-864B-88D8-58B4EEA397F2}"/>
              </a:ext>
            </a:extLst>
          </p:cNvPr>
          <p:cNvCxnSpPr/>
          <p:nvPr/>
        </p:nvCxnSpPr>
        <p:spPr>
          <a:xfrm>
            <a:off x="1110445" y="3564466"/>
            <a:ext cx="54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750DF1-D398-8642-9EAB-486AE273FA95}"/>
              </a:ext>
            </a:extLst>
          </p:cNvPr>
          <p:cNvCxnSpPr/>
          <p:nvPr/>
        </p:nvCxnSpPr>
        <p:spPr>
          <a:xfrm>
            <a:off x="1110445" y="3933379"/>
            <a:ext cx="54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56E56C-7BAB-0F4B-8AF1-EFB6A897DCEC}"/>
              </a:ext>
            </a:extLst>
          </p:cNvPr>
          <p:cNvCxnSpPr/>
          <p:nvPr/>
        </p:nvCxnSpPr>
        <p:spPr>
          <a:xfrm>
            <a:off x="1110445" y="4287455"/>
            <a:ext cx="54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D5CA8-A24B-6440-AED8-90D9BBDF0B59}"/>
              </a:ext>
            </a:extLst>
          </p:cNvPr>
          <p:cNvCxnSpPr/>
          <p:nvPr/>
        </p:nvCxnSpPr>
        <p:spPr>
          <a:xfrm>
            <a:off x="1110445" y="4638552"/>
            <a:ext cx="54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B22A15-4EF3-F94C-85E7-0C1361186382}"/>
              </a:ext>
            </a:extLst>
          </p:cNvPr>
          <p:cNvCxnSpPr/>
          <p:nvPr/>
        </p:nvCxnSpPr>
        <p:spPr>
          <a:xfrm>
            <a:off x="1110445" y="5037167"/>
            <a:ext cx="54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8FF9C9-C8DE-6246-BEA8-181C4C3872FC}"/>
              </a:ext>
            </a:extLst>
          </p:cNvPr>
          <p:cNvCxnSpPr>
            <a:endCxn id="9" idx="1"/>
          </p:cNvCxnSpPr>
          <p:nvPr/>
        </p:nvCxnSpPr>
        <p:spPr>
          <a:xfrm>
            <a:off x="2957364" y="2756227"/>
            <a:ext cx="6622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150A5E-F3D2-BA4C-9530-166B1DC30A9C}"/>
              </a:ext>
            </a:extLst>
          </p:cNvPr>
          <p:cNvCxnSpPr/>
          <p:nvPr/>
        </p:nvCxnSpPr>
        <p:spPr>
          <a:xfrm>
            <a:off x="2957364" y="3547500"/>
            <a:ext cx="6622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5E6004-66B8-1442-A987-C7FE2BA39EFE}"/>
              </a:ext>
            </a:extLst>
          </p:cNvPr>
          <p:cNvCxnSpPr/>
          <p:nvPr/>
        </p:nvCxnSpPr>
        <p:spPr>
          <a:xfrm>
            <a:off x="2957364" y="4462836"/>
            <a:ext cx="6622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C90E219D-A212-5445-B103-A5EC865EC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684" y="3273720"/>
            <a:ext cx="547561" cy="547561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787A700D-86B6-2845-88EC-49CE56D800E8}"/>
              </a:ext>
            </a:extLst>
          </p:cNvPr>
          <p:cNvSpPr/>
          <p:nvPr/>
        </p:nvSpPr>
        <p:spPr>
          <a:xfrm>
            <a:off x="4465679" y="3313858"/>
            <a:ext cx="578985" cy="501218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70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489200-861F-B247-8CDA-E925D9B9BFCC}"/>
              </a:ext>
            </a:extLst>
          </p:cNvPr>
          <p:cNvSpPr txBox="1"/>
          <p:nvPr/>
        </p:nvSpPr>
        <p:spPr>
          <a:xfrm>
            <a:off x="5963181" y="2665050"/>
            <a:ext cx="1776270" cy="44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API </a:t>
            </a:r>
          </a:p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Gateway 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EA77D9-0169-9940-B524-C89C1BE85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9181" y="2110366"/>
            <a:ext cx="544267" cy="54426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18E00D1-13EB-8446-99B3-2CDA659B54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0290" y="1531588"/>
            <a:ext cx="444012" cy="44401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90DA2EE-6547-CD47-B2B0-BD6935AC6E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0290" y="2158379"/>
            <a:ext cx="444012" cy="44401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69298DD-6039-6B48-9258-20F859917E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0290" y="2785170"/>
            <a:ext cx="444012" cy="4440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5EB32-5FEE-4F42-B698-8E89F1A5FA9D}"/>
              </a:ext>
            </a:extLst>
          </p:cNvPr>
          <p:cNvSpPr txBox="1"/>
          <p:nvPr/>
        </p:nvSpPr>
        <p:spPr>
          <a:xfrm>
            <a:off x="8539436" y="2708672"/>
            <a:ext cx="1280654" cy="349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DynamoDB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B087081-8B8F-DF48-8CFE-A8FD18EEF4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07630" y="2108366"/>
            <a:ext cx="544267" cy="544267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664D881-5373-644D-9C9B-9239C2C406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88038" y="2158379"/>
            <a:ext cx="444012" cy="4440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CB051E-8808-844C-A895-6EADD9330447}"/>
              </a:ext>
            </a:extLst>
          </p:cNvPr>
          <p:cNvSpPr txBox="1"/>
          <p:nvPr/>
        </p:nvSpPr>
        <p:spPr>
          <a:xfrm>
            <a:off x="9438497" y="4868907"/>
            <a:ext cx="1885095" cy="44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</a:t>
            </a:r>
          </a:p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Elasticsearch 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A490EC0C-47E2-9E4F-B964-4E3B0A1EB3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37910" y="4324315"/>
            <a:ext cx="544267" cy="54426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261B5D8-52D9-F44B-8A3E-DE5548B310CA}"/>
              </a:ext>
            </a:extLst>
          </p:cNvPr>
          <p:cNvSpPr txBox="1"/>
          <p:nvPr/>
        </p:nvSpPr>
        <p:spPr>
          <a:xfrm>
            <a:off x="6306597" y="4927312"/>
            <a:ext cx="1089435" cy="174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S3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E4EB9419-A466-8348-B100-2E1FC9C34F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79181" y="4339421"/>
            <a:ext cx="544267" cy="54426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2B7451A5-7B1D-2148-93B3-2C3CA16D19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8384" y="4383351"/>
            <a:ext cx="444012" cy="44401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F855AF-CAB6-824A-93C5-AB2F21DB4F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5760244" y="2382501"/>
            <a:ext cx="818937" cy="116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F869C7A-058E-1342-AEFC-B96441096C9A}"/>
              </a:ext>
            </a:extLst>
          </p:cNvPr>
          <p:cNvCxnSpPr>
            <a:stCxn id="25" idx="3"/>
            <a:endCxn id="38" idx="1"/>
          </p:cNvCxnSpPr>
          <p:nvPr/>
        </p:nvCxnSpPr>
        <p:spPr>
          <a:xfrm>
            <a:off x="5760244" y="3547501"/>
            <a:ext cx="818937" cy="106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9FD223-8614-E145-8CD2-7E4A0204D802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23448" y="1753595"/>
            <a:ext cx="666843" cy="62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3EEEEF-C6E9-664B-B7CF-C3344EBC6AFE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 flipV="1">
            <a:off x="7123448" y="2380386"/>
            <a:ext cx="666843" cy="2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0A1161-FE39-8043-B886-66369F0E9CDA}"/>
              </a:ext>
            </a:extLst>
          </p:cNvPr>
          <p:cNvCxnSpPr>
            <a:stCxn id="28" idx="3"/>
            <a:endCxn id="27" idx="3"/>
          </p:cNvCxnSpPr>
          <p:nvPr/>
        </p:nvCxnSpPr>
        <p:spPr>
          <a:xfrm>
            <a:off x="7123448" y="2382500"/>
            <a:ext cx="616003" cy="50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810D9C-126B-3B48-869D-46ED4BC0303B}"/>
              </a:ext>
            </a:extLst>
          </p:cNvPr>
          <p:cNvCxnSpPr>
            <a:stCxn id="29" idx="3"/>
            <a:endCxn id="33" idx="1"/>
          </p:cNvCxnSpPr>
          <p:nvPr/>
        </p:nvCxnSpPr>
        <p:spPr>
          <a:xfrm>
            <a:off x="8234302" y="1753594"/>
            <a:ext cx="673328" cy="626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632B2D5-4273-F446-AB27-87B2CE11DC07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>
            <a:off x="8234302" y="2380385"/>
            <a:ext cx="673328" cy="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6725A4-7A83-C74C-AC72-17FD7E64DFEF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 flipV="1">
            <a:off x="8234302" y="2380501"/>
            <a:ext cx="673328" cy="62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DD429C6-0C6F-8643-A1F8-3F78903D81F4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 flipV="1">
            <a:off x="9451897" y="2380385"/>
            <a:ext cx="736142" cy="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3E8428-CC65-8546-8D2D-B240B786B64C}"/>
              </a:ext>
            </a:extLst>
          </p:cNvPr>
          <p:cNvCxnSpPr>
            <a:stCxn id="34" idx="2"/>
            <a:endCxn id="36" idx="0"/>
          </p:cNvCxnSpPr>
          <p:nvPr/>
        </p:nvCxnSpPr>
        <p:spPr>
          <a:xfrm>
            <a:off x="10410044" y="2602392"/>
            <a:ext cx="0" cy="172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21AAD26-A4CA-EA42-B642-99C1F8EA475E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 flipV="1">
            <a:off x="7123448" y="4605356"/>
            <a:ext cx="634935" cy="6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D5923B-F3D8-5E4B-969A-655F9090D4CE}"/>
              </a:ext>
            </a:extLst>
          </p:cNvPr>
          <p:cNvCxnSpPr>
            <a:stCxn id="39" idx="3"/>
            <a:endCxn id="36" idx="1"/>
          </p:cNvCxnSpPr>
          <p:nvPr/>
        </p:nvCxnSpPr>
        <p:spPr>
          <a:xfrm flipV="1">
            <a:off x="8202395" y="4596450"/>
            <a:ext cx="1935516" cy="8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AF92AB3-78E2-9A42-A0E1-96DB2FC0B7FF}"/>
              </a:ext>
            </a:extLst>
          </p:cNvPr>
          <p:cNvSpPr txBox="1"/>
          <p:nvPr/>
        </p:nvSpPr>
        <p:spPr>
          <a:xfrm>
            <a:off x="7431046" y="3220275"/>
            <a:ext cx="1162499" cy="44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AWS Lambda </a:t>
            </a:r>
          </a:p>
          <a:p>
            <a:pPr algn="ctr"/>
            <a:r>
              <a:rPr lang="en-CN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Functions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0A3D33-187E-ED41-934F-4808D91328FD}"/>
              </a:ext>
            </a:extLst>
          </p:cNvPr>
          <p:cNvSpPr txBox="1"/>
          <p:nvPr/>
        </p:nvSpPr>
        <p:spPr>
          <a:xfrm>
            <a:off x="9828794" y="1732566"/>
            <a:ext cx="1162499" cy="44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algn="ctr"/>
            <a:r>
              <a:rPr lang="en-CN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AWS Lambda </a:t>
            </a:r>
          </a:p>
          <a:p>
            <a:pPr algn="ctr"/>
            <a:r>
              <a:rPr lang="en-CN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</a:t>
            </a:r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D3C6F633-E695-F9A3-78A3-AABFAA623EC8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拆解单体应用</a:t>
            </a:r>
          </a:p>
        </p:txBody>
      </p:sp>
    </p:spTree>
    <p:extLst>
      <p:ext uri="{BB962C8B-B14F-4D97-AF65-F5344CB8AC3E}">
        <p14:creationId xmlns:p14="http://schemas.microsoft.com/office/powerpoint/2010/main" val="223759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2" grpId="0"/>
      <p:bldP spid="35" grpId="0"/>
      <p:bldP spid="37" grpId="0"/>
      <p:bldP spid="65" grpId="0"/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82B2197-8804-C140-AA80-668863C0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773" y="3410686"/>
            <a:ext cx="547561" cy="547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B5808-5718-7D4F-A1F3-923650852234}"/>
              </a:ext>
            </a:extLst>
          </p:cNvPr>
          <p:cNvSpPr txBox="1"/>
          <p:nvPr/>
        </p:nvSpPr>
        <p:spPr>
          <a:xfrm>
            <a:off x="2747589" y="2846555"/>
            <a:ext cx="1776270" cy="44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API </a:t>
            </a:r>
          </a:p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Gateway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0862F03-3181-CD41-AB26-51A713327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3590" y="2291871"/>
            <a:ext cx="544267" cy="5442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447940-BFA1-E14A-942A-F266F0487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9521" y="1722002"/>
            <a:ext cx="444012" cy="4440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28ACE8-D0CF-5345-AA31-46126EFC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9521" y="2348793"/>
            <a:ext cx="444012" cy="4440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FBDF84B-CB47-5D49-B87A-391B07AEF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9521" y="2975583"/>
            <a:ext cx="444012" cy="444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F6D58A-23C3-0244-B2AB-24E838429DC4}"/>
              </a:ext>
            </a:extLst>
          </p:cNvPr>
          <p:cNvSpPr txBox="1"/>
          <p:nvPr/>
        </p:nvSpPr>
        <p:spPr>
          <a:xfrm>
            <a:off x="6964807" y="2910852"/>
            <a:ext cx="1280654" cy="349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DynamoDB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984A688-2B08-9F4C-9F88-EC097C71D0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3001" y="2310546"/>
            <a:ext cx="544267" cy="5442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F5C61-CB26-A643-ADE5-CEFF15E39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1123" y="2360674"/>
            <a:ext cx="444012" cy="4440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EFC0018-599F-434E-933C-1210C4849B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85492" y="4508794"/>
            <a:ext cx="544267" cy="544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CE1000-CB79-E84F-8E6E-DE7F4F06029D}"/>
              </a:ext>
            </a:extLst>
          </p:cNvPr>
          <p:cNvSpPr txBox="1"/>
          <p:nvPr/>
        </p:nvSpPr>
        <p:spPr>
          <a:xfrm>
            <a:off x="3091006" y="5108817"/>
            <a:ext cx="1089435" cy="174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S3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6061029-E436-A648-9DBF-A5F725ADE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63590" y="4520926"/>
            <a:ext cx="544267" cy="5442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1A79662-AEA9-454F-ABD0-AD47C4065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7613" y="4564857"/>
            <a:ext cx="444012" cy="44401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1FE41C-51A0-A243-85DB-1D225D8B457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1677333" y="2564005"/>
            <a:ext cx="1686257" cy="112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749ABA-E4E9-A64F-A564-4D3DDAA158BA}"/>
              </a:ext>
            </a:extLst>
          </p:cNvPr>
          <p:cNvCxnSpPr>
            <a:stCxn id="5" idx="3"/>
            <a:endCxn id="16" idx="1"/>
          </p:cNvCxnSpPr>
          <p:nvPr/>
        </p:nvCxnSpPr>
        <p:spPr>
          <a:xfrm>
            <a:off x="1677333" y="3684468"/>
            <a:ext cx="1686257" cy="110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5DB37F-661B-7443-B787-6F0BC0693AF0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907857" y="1944008"/>
            <a:ext cx="1591664" cy="61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92B1A0-24D1-584F-A15A-BA9646885988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907857" y="2564006"/>
            <a:ext cx="1591664" cy="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E0F614-9F22-F449-BD3F-BC06E74384A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907857" y="2564005"/>
            <a:ext cx="1591664" cy="633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B3B8D3-77A6-B345-8AA4-9E3273B9579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943531" y="1944007"/>
            <a:ext cx="1389470" cy="6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07E35C-87FC-EB40-98A0-C56DF1D4A044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5943531" y="2570798"/>
            <a:ext cx="1389470" cy="1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6A0A0-9068-6745-BC12-2B3FC765A9C1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5943531" y="2582680"/>
            <a:ext cx="1389470" cy="61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BF1FD1-5714-944D-A2C5-768BAD852F1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877267" y="2582680"/>
            <a:ext cx="1343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948494-F214-5F4E-8B8F-A0ECA03D125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9443129" y="2804686"/>
            <a:ext cx="14497" cy="1704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618283-C366-1B42-873B-842498059639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3907857" y="4786861"/>
            <a:ext cx="1559757" cy="6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D0A9FA-24E8-6646-8E1A-8BB949C1F07D}"/>
              </a:ext>
            </a:extLst>
          </p:cNvPr>
          <p:cNvCxnSpPr>
            <a:stCxn id="17" idx="3"/>
            <a:endCxn id="14" idx="1"/>
          </p:cNvCxnSpPr>
          <p:nvPr/>
        </p:nvCxnSpPr>
        <p:spPr>
          <a:xfrm flipV="1">
            <a:off x="5911626" y="4780927"/>
            <a:ext cx="3273867" cy="5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58B12A0-D78C-544B-B193-06E6BA393133}"/>
              </a:ext>
            </a:extLst>
          </p:cNvPr>
          <p:cNvSpPr txBox="1"/>
          <p:nvPr/>
        </p:nvSpPr>
        <p:spPr>
          <a:xfrm>
            <a:off x="5140277" y="3382976"/>
            <a:ext cx="1162499" cy="44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AWS Lambda </a:t>
            </a:r>
          </a:p>
          <a:p>
            <a:pPr algn="ctr"/>
            <a:r>
              <a:rPr lang="en-CN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Functions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1B9F2-34B8-424E-AB6E-6249234716D4}"/>
              </a:ext>
            </a:extLst>
          </p:cNvPr>
          <p:cNvSpPr txBox="1"/>
          <p:nvPr/>
        </p:nvSpPr>
        <p:spPr>
          <a:xfrm>
            <a:off x="8797490" y="1903655"/>
            <a:ext cx="1162499" cy="44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algn="ctr"/>
            <a:r>
              <a:rPr lang="en-CN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AWS Lambda </a:t>
            </a:r>
          </a:p>
          <a:p>
            <a:pPr algn="ctr"/>
            <a:r>
              <a:rPr lang="en-CN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48A0DB-2A24-1F48-9C45-AF108093739D}"/>
              </a:ext>
            </a:extLst>
          </p:cNvPr>
          <p:cNvSpPr txBox="1"/>
          <p:nvPr/>
        </p:nvSpPr>
        <p:spPr>
          <a:xfrm>
            <a:off x="8500581" y="5044323"/>
            <a:ext cx="1885095" cy="44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Amazon </a:t>
            </a:r>
          </a:p>
          <a:p>
            <a:pPr algn="ctr"/>
            <a:r>
              <a:rPr lang="en-US" sz="1134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Elasticsearch Service</a:t>
            </a: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822CA404-A1F5-95B3-1624-163A4B522840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事件驱动架构</a:t>
            </a:r>
          </a:p>
        </p:txBody>
      </p:sp>
    </p:spTree>
    <p:extLst>
      <p:ext uri="{BB962C8B-B14F-4D97-AF65-F5344CB8AC3E}">
        <p14:creationId xmlns:p14="http://schemas.microsoft.com/office/powerpoint/2010/main" val="2824307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触发</a:t>
            </a:r>
            <a:r>
              <a:rPr kumimoji="1" lang="en-US" altLang="zh-CN" sz="2800" dirty="0"/>
              <a:t>Lambda</a:t>
            </a:r>
            <a:r>
              <a:rPr kumimoji="1" lang="zh-CN" altLang="en-US" sz="2800" dirty="0"/>
              <a:t>的事件源示例</a:t>
            </a:r>
          </a:p>
        </p:txBody>
      </p:sp>
      <p:sp>
        <p:nvSpPr>
          <p:cNvPr id="57" name="Rectangle 53">
            <a:extLst>
              <a:ext uri="{FF2B5EF4-FFF2-40B4-BE49-F238E27FC236}">
                <a16:creationId xmlns:a16="http://schemas.microsoft.com/office/drawing/2014/main" id="{6361BC53-AA5E-B053-7CCB-1354BD378AE6}"/>
              </a:ext>
            </a:extLst>
          </p:cNvPr>
          <p:cNvSpPr/>
          <p:nvPr/>
        </p:nvSpPr>
        <p:spPr>
          <a:xfrm>
            <a:off x="2821266" y="1430409"/>
            <a:ext cx="1500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数据存储</a:t>
            </a:r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Rectangle 54">
            <a:extLst>
              <a:ext uri="{FF2B5EF4-FFF2-40B4-BE49-F238E27FC236}">
                <a16:creationId xmlns:a16="http://schemas.microsoft.com/office/drawing/2014/main" id="{FC1B35B6-7625-340A-0C45-EE8D6F6ED2C2}"/>
              </a:ext>
            </a:extLst>
          </p:cNvPr>
          <p:cNvSpPr/>
          <p:nvPr/>
        </p:nvSpPr>
        <p:spPr>
          <a:xfrm>
            <a:off x="7436596" y="1429026"/>
            <a:ext cx="1500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终端节点</a:t>
            </a:r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TextBox 61">
            <a:extLst>
              <a:ext uri="{FF2B5EF4-FFF2-40B4-BE49-F238E27FC236}">
                <a16:creationId xmlns:a16="http://schemas.microsoft.com/office/drawing/2014/main" id="{0FE04BF6-B321-566C-30AE-756E11418218}"/>
              </a:ext>
            </a:extLst>
          </p:cNvPr>
          <p:cNvSpPr txBox="1"/>
          <p:nvPr/>
        </p:nvSpPr>
        <p:spPr>
          <a:xfrm>
            <a:off x="1763076" y="2639665"/>
            <a:ext cx="7205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</a:rPr>
              <a:t>Amazon S3</a:t>
            </a:r>
          </a:p>
        </p:txBody>
      </p:sp>
      <p:sp>
        <p:nvSpPr>
          <p:cNvPr id="60" name="TextBox 64">
            <a:extLst>
              <a:ext uri="{FF2B5EF4-FFF2-40B4-BE49-F238E27FC236}">
                <a16:creationId xmlns:a16="http://schemas.microsoft.com/office/drawing/2014/main" id="{420E1918-B897-D6E2-C78D-4E8B25366092}"/>
              </a:ext>
            </a:extLst>
          </p:cNvPr>
          <p:cNvSpPr txBox="1"/>
          <p:nvPr/>
        </p:nvSpPr>
        <p:spPr>
          <a:xfrm>
            <a:off x="2608135" y="2639665"/>
            <a:ext cx="84707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</a:rPr>
              <a:t>Amazon DynamoDB</a:t>
            </a:r>
          </a:p>
        </p:txBody>
      </p:sp>
      <p:sp>
        <p:nvSpPr>
          <p:cNvPr id="61" name="TextBox 65">
            <a:extLst>
              <a:ext uri="{FF2B5EF4-FFF2-40B4-BE49-F238E27FC236}">
                <a16:creationId xmlns:a16="http://schemas.microsoft.com/office/drawing/2014/main" id="{D859382F-2131-25F1-9736-5443A8F50967}"/>
              </a:ext>
            </a:extLst>
          </p:cNvPr>
          <p:cNvSpPr txBox="1"/>
          <p:nvPr/>
        </p:nvSpPr>
        <p:spPr>
          <a:xfrm>
            <a:off x="3574212" y="2639665"/>
            <a:ext cx="85316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</a:rPr>
              <a:t>Amazon Kinesis</a:t>
            </a:r>
          </a:p>
        </p:txBody>
      </p:sp>
      <p:sp>
        <p:nvSpPr>
          <p:cNvPr id="62" name="TextBox 66">
            <a:extLst>
              <a:ext uri="{FF2B5EF4-FFF2-40B4-BE49-F238E27FC236}">
                <a16:creationId xmlns:a16="http://schemas.microsoft.com/office/drawing/2014/main" id="{A6623ABE-3802-D74E-62D0-CAA791FF9CA2}"/>
              </a:ext>
            </a:extLst>
          </p:cNvPr>
          <p:cNvSpPr txBox="1"/>
          <p:nvPr/>
        </p:nvSpPr>
        <p:spPr>
          <a:xfrm>
            <a:off x="1623297" y="4430642"/>
            <a:ext cx="997336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</a:rPr>
              <a:t>AWS CloudFormation</a:t>
            </a:r>
          </a:p>
        </p:txBody>
      </p:sp>
      <p:sp>
        <p:nvSpPr>
          <p:cNvPr id="63" name="TextBox 67">
            <a:extLst>
              <a:ext uri="{FF2B5EF4-FFF2-40B4-BE49-F238E27FC236}">
                <a16:creationId xmlns:a16="http://schemas.microsoft.com/office/drawing/2014/main" id="{950234B3-215F-986A-23D9-A001BA3FD4E9}"/>
              </a:ext>
            </a:extLst>
          </p:cNvPr>
          <p:cNvSpPr txBox="1"/>
          <p:nvPr/>
        </p:nvSpPr>
        <p:spPr>
          <a:xfrm>
            <a:off x="2604176" y="4432836"/>
            <a:ext cx="967454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00">
                <a:latin typeface="Helvetica Neue"/>
                <a:cs typeface="Helvetica Neue"/>
              </a:defRPr>
            </a:lvl1pPr>
          </a:lstStyle>
          <a:p>
            <a:r>
              <a:rPr lang="en-US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AWS CloudTrail</a:t>
            </a:r>
          </a:p>
        </p:txBody>
      </p:sp>
      <p:grpSp>
        <p:nvGrpSpPr>
          <p:cNvPr id="64" name="Group 68">
            <a:extLst>
              <a:ext uri="{FF2B5EF4-FFF2-40B4-BE49-F238E27FC236}">
                <a16:creationId xmlns:a16="http://schemas.microsoft.com/office/drawing/2014/main" id="{419207ED-2F34-9A6E-FF4F-53CC66238627}"/>
              </a:ext>
            </a:extLst>
          </p:cNvPr>
          <p:cNvGrpSpPr/>
          <p:nvPr/>
        </p:nvGrpSpPr>
        <p:grpSpPr>
          <a:xfrm>
            <a:off x="4733003" y="3633773"/>
            <a:ext cx="788160" cy="1120034"/>
            <a:chOff x="8261592" y="3035133"/>
            <a:chExt cx="788160" cy="1120034"/>
          </a:xfrm>
        </p:grpSpPr>
        <p:pic>
          <p:nvPicPr>
            <p:cNvPr id="65" name="Picture 69" descr="CloudWatch.png">
              <a:extLst>
                <a:ext uri="{FF2B5EF4-FFF2-40B4-BE49-F238E27FC236}">
                  <a16:creationId xmlns:a16="http://schemas.microsoft.com/office/drawing/2014/main" id="{3CE579D0-EBE5-1F7D-E64B-3497D49BD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912" y="3035133"/>
              <a:ext cx="731520" cy="731520"/>
            </a:xfrm>
            <a:prstGeom prst="rect">
              <a:avLst/>
            </a:prstGeom>
          </p:spPr>
        </p:pic>
        <p:sp>
          <p:nvSpPr>
            <p:cNvPr id="66" name="TextBox 70">
              <a:extLst>
                <a:ext uri="{FF2B5EF4-FFF2-40B4-BE49-F238E27FC236}">
                  <a16:creationId xmlns:a16="http://schemas.microsoft.com/office/drawing/2014/main" id="{26B47AB4-2C31-E52C-D417-95D487EBA765}"/>
                </a:ext>
              </a:extLst>
            </p:cNvPr>
            <p:cNvSpPr txBox="1"/>
            <p:nvPr/>
          </p:nvSpPr>
          <p:spPr>
            <a:xfrm>
              <a:off x="8261592" y="3832002"/>
              <a:ext cx="788160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/>
                </a:rPr>
                <a:t>Amazon CloudWatch</a:t>
              </a:r>
            </a:p>
          </p:txBody>
        </p:sp>
      </p:grpSp>
      <p:grpSp>
        <p:nvGrpSpPr>
          <p:cNvPr id="67" name="Group 71">
            <a:extLst>
              <a:ext uri="{FF2B5EF4-FFF2-40B4-BE49-F238E27FC236}">
                <a16:creationId xmlns:a16="http://schemas.microsoft.com/office/drawing/2014/main" id="{98E90AFA-40F1-A1C4-E374-93B76AB4E4AA}"/>
              </a:ext>
            </a:extLst>
          </p:cNvPr>
          <p:cNvGrpSpPr/>
          <p:nvPr/>
        </p:nvGrpSpPr>
        <p:grpSpPr>
          <a:xfrm>
            <a:off x="4546374" y="1842796"/>
            <a:ext cx="934334" cy="1120034"/>
            <a:chOff x="5089046" y="3035133"/>
            <a:chExt cx="934334" cy="1120034"/>
          </a:xfrm>
        </p:grpSpPr>
        <p:sp>
          <p:nvSpPr>
            <p:cNvPr id="68" name="TextBox 72">
              <a:extLst>
                <a:ext uri="{FF2B5EF4-FFF2-40B4-BE49-F238E27FC236}">
                  <a16:creationId xmlns:a16="http://schemas.microsoft.com/office/drawing/2014/main" id="{A5BEBABF-1651-E748-1E46-F06D3AEE1023}"/>
                </a:ext>
              </a:extLst>
            </p:cNvPr>
            <p:cNvSpPr txBox="1"/>
            <p:nvPr/>
          </p:nvSpPr>
          <p:spPr>
            <a:xfrm>
              <a:off x="5089046" y="3832002"/>
              <a:ext cx="934334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000">
                  <a:latin typeface="Helvetica Neue"/>
                  <a:cs typeface="Helvetica Neue"/>
                </a:defRPr>
              </a:lvl1pPr>
            </a:lstStyle>
            <a:p>
              <a:r>
                <a:rPr 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Amazon Cognito</a:t>
              </a:r>
            </a:p>
          </p:txBody>
        </p:sp>
        <p:pic>
          <p:nvPicPr>
            <p:cNvPr id="69" name="Picture 73">
              <a:extLst>
                <a:ext uri="{FF2B5EF4-FFF2-40B4-BE49-F238E27FC236}">
                  <a16:creationId xmlns:a16="http://schemas.microsoft.com/office/drawing/2014/main" id="{0B22C79B-761D-5C84-C4A2-D9E81CD2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675" y="3035133"/>
              <a:ext cx="561077" cy="671453"/>
            </a:xfrm>
            <a:prstGeom prst="rect">
              <a:avLst/>
            </a:prstGeom>
          </p:spPr>
        </p:pic>
      </p:grpSp>
      <p:grpSp>
        <p:nvGrpSpPr>
          <p:cNvPr id="70" name="Group 74">
            <a:extLst>
              <a:ext uri="{FF2B5EF4-FFF2-40B4-BE49-F238E27FC236}">
                <a16:creationId xmlns:a16="http://schemas.microsoft.com/office/drawing/2014/main" id="{93DD0C10-A326-B9A0-381E-059D2EAF1EAE}"/>
              </a:ext>
            </a:extLst>
          </p:cNvPr>
          <p:cNvGrpSpPr/>
          <p:nvPr/>
        </p:nvGrpSpPr>
        <p:grpSpPr>
          <a:xfrm>
            <a:off x="6613924" y="3636340"/>
            <a:ext cx="3094147" cy="1075294"/>
            <a:chOff x="5229861" y="3050337"/>
            <a:chExt cx="3094147" cy="1075294"/>
          </a:xfrm>
        </p:grpSpPr>
        <p:sp>
          <p:nvSpPr>
            <p:cNvPr id="71" name="TextBox 75">
              <a:extLst>
                <a:ext uri="{FF2B5EF4-FFF2-40B4-BE49-F238E27FC236}">
                  <a16:creationId xmlns:a16="http://schemas.microsoft.com/office/drawing/2014/main" id="{4D791433-E265-D9A9-629E-26AEFDA76136}"/>
                </a:ext>
              </a:extLst>
            </p:cNvPr>
            <p:cNvSpPr txBox="1"/>
            <p:nvPr/>
          </p:nvSpPr>
          <p:spPr>
            <a:xfrm>
              <a:off x="6424620" y="3846358"/>
              <a:ext cx="8360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/>
                </a:rPr>
                <a:t>Amazon SNS</a:t>
              </a:r>
            </a:p>
          </p:txBody>
        </p:sp>
        <p:sp>
          <p:nvSpPr>
            <p:cNvPr id="72" name="TextBox 76">
              <a:extLst>
                <a:ext uri="{FF2B5EF4-FFF2-40B4-BE49-F238E27FC236}">
                  <a16:creationId xmlns:a16="http://schemas.microsoft.com/office/drawing/2014/main" id="{BB443D86-499B-F7F3-CBB6-1BAEE1EE597B}"/>
                </a:ext>
              </a:extLst>
            </p:cNvPr>
            <p:cNvSpPr txBox="1"/>
            <p:nvPr/>
          </p:nvSpPr>
          <p:spPr>
            <a:xfrm>
              <a:off x="5229861" y="3802466"/>
              <a:ext cx="967454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000">
                  <a:latin typeface="Helvetica Neue"/>
                  <a:cs typeface="Helvetica Neue"/>
                </a:defRPr>
              </a:lvl1pPr>
            </a:lstStyle>
            <a:p>
              <a:r>
                <a:rPr 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Amazon</a:t>
              </a:r>
              <a:br>
                <a:rPr 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SES</a:t>
              </a:r>
            </a:p>
          </p:txBody>
        </p:sp>
        <p:grpSp>
          <p:nvGrpSpPr>
            <p:cNvPr id="73" name="Group 77">
              <a:extLst>
                <a:ext uri="{FF2B5EF4-FFF2-40B4-BE49-F238E27FC236}">
                  <a16:creationId xmlns:a16="http://schemas.microsoft.com/office/drawing/2014/main" id="{D19070BA-0EDB-3B74-DFCB-0865695F6771}"/>
                </a:ext>
              </a:extLst>
            </p:cNvPr>
            <p:cNvGrpSpPr/>
            <p:nvPr/>
          </p:nvGrpSpPr>
          <p:grpSpPr>
            <a:xfrm>
              <a:off x="7487966" y="3050337"/>
              <a:ext cx="836042" cy="956756"/>
              <a:chOff x="7440670" y="3374882"/>
              <a:chExt cx="836042" cy="956756"/>
            </a:xfrm>
          </p:grpSpPr>
          <p:pic>
            <p:nvPicPr>
              <p:cNvPr id="74" name="Picture 78">
                <a:extLst>
                  <a:ext uri="{FF2B5EF4-FFF2-40B4-BE49-F238E27FC236}">
                    <a16:creationId xmlns:a16="http://schemas.microsoft.com/office/drawing/2014/main" id="{66F084A4-0F2A-64E2-E320-38D0FB83D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1825" y="3374882"/>
                <a:ext cx="719202" cy="7192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" name="TextBox 79">
                <a:extLst>
                  <a:ext uri="{FF2B5EF4-FFF2-40B4-BE49-F238E27FC236}">
                    <a16:creationId xmlns:a16="http://schemas.microsoft.com/office/drawing/2014/main" id="{B956D1EC-09BD-53D9-C9E5-D8878E0D41F3}"/>
                  </a:ext>
                </a:extLst>
              </p:cNvPr>
              <p:cNvSpPr txBox="1"/>
              <p:nvPr/>
            </p:nvSpPr>
            <p:spPr>
              <a:xfrm>
                <a:off x="7440670" y="4170055"/>
                <a:ext cx="836042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"/>
                  </a:rPr>
                  <a:t>Cron events</a:t>
                </a:r>
              </a:p>
            </p:txBody>
          </p:sp>
        </p:grpSp>
      </p:grpSp>
      <p:sp>
        <p:nvSpPr>
          <p:cNvPr id="76" name="Rectangle 82">
            <a:extLst>
              <a:ext uri="{FF2B5EF4-FFF2-40B4-BE49-F238E27FC236}">
                <a16:creationId xmlns:a16="http://schemas.microsoft.com/office/drawing/2014/main" id="{7EC07B2D-FDAD-E284-70D0-7FD501C5CC81}"/>
              </a:ext>
            </a:extLst>
          </p:cNvPr>
          <p:cNvSpPr/>
          <p:nvPr/>
        </p:nvSpPr>
        <p:spPr>
          <a:xfrm>
            <a:off x="1909959" y="3213728"/>
            <a:ext cx="3320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配置存储库</a:t>
            </a:r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Rectangle 83">
            <a:extLst>
              <a:ext uri="{FF2B5EF4-FFF2-40B4-BE49-F238E27FC236}">
                <a16:creationId xmlns:a16="http://schemas.microsoft.com/office/drawing/2014/main" id="{F94B51A1-D64C-9F95-7E80-FBB96DCDB2EF}"/>
              </a:ext>
            </a:extLst>
          </p:cNvPr>
          <p:cNvSpPr/>
          <p:nvPr/>
        </p:nvSpPr>
        <p:spPr>
          <a:xfrm>
            <a:off x="6776873" y="3218783"/>
            <a:ext cx="2899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消息服务</a:t>
            </a:r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TextBox 84">
            <a:extLst>
              <a:ext uri="{FF2B5EF4-FFF2-40B4-BE49-F238E27FC236}">
                <a16:creationId xmlns:a16="http://schemas.microsoft.com/office/drawing/2014/main" id="{A7045B0B-34C0-066D-8E8C-2DA37DD94C19}"/>
              </a:ext>
            </a:extLst>
          </p:cNvPr>
          <p:cNvSpPr txBox="1"/>
          <p:nvPr/>
        </p:nvSpPr>
        <p:spPr>
          <a:xfrm>
            <a:off x="2505659" y="4991380"/>
            <a:ext cx="6097571" cy="2822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… and more on the way!</a:t>
            </a:r>
          </a:p>
        </p:txBody>
      </p:sp>
      <p:sp>
        <p:nvSpPr>
          <p:cNvPr id="79" name="TextBox 85">
            <a:extLst>
              <a:ext uri="{FF2B5EF4-FFF2-40B4-BE49-F238E27FC236}">
                <a16:creationId xmlns:a16="http://schemas.microsoft.com/office/drawing/2014/main" id="{6EB2872A-BD2C-829A-C047-6216B53A87B9}"/>
              </a:ext>
            </a:extLst>
          </p:cNvPr>
          <p:cNvSpPr txBox="1"/>
          <p:nvPr/>
        </p:nvSpPr>
        <p:spPr>
          <a:xfrm>
            <a:off x="3639182" y="4430642"/>
            <a:ext cx="90719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</a:rPr>
              <a:t>AWS CodeCommit</a:t>
            </a:r>
          </a:p>
        </p:txBody>
      </p:sp>
      <p:grpSp>
        <p:nvGrpSpPr>
          <p:cNvPr id="80" name="Group 86">
            <a:extLst>
              <a:ext uri="{FF2B5EF4-FFF2-40B4-BE49-F238E27FC236}">
                <a16:creationId xmlns:a16="http://schemas.microsoft.com/office/drawing/2014/main" id="{293D3B35-C1AF-DCEE-A8B8-40192BFD837F}"/>
              </a:ext>
            </a:extLst>
          </p:cNvPr>
          <p:cNvGrpSpPr/>
          <p:nvPr/>
        </p:nvGrpSpPr>
        <p:grpSpPr>
          <a:xfrm>
            <a:off x="6501861" y="1807318"/>
            <a:ext cx="3318590" cy="1122754"/>
            <a:chOff x="5154969" y="1140049"/>
            <a:chExt cx="3318590" cy="1122754"/>
          </a:xfrm>
        </p:grpSpPr>
        <p:grpSp>
          <p:nvGrpSpPr>
            <p:cNvPr id="81" name="Group 87">
              <a:extLst>
                <a:ext uri="{FF2B5EF4-FFF2-40B4-BE49-F238E27FC236}">
                  <a16:creationId xmlns:a16="http://schemas.microsoft.com/office/drawing/2014/main" id="{870FF5FE-696D-7724-C5D0-041AC63A8D36}"/>
                </a:ext>
              </a:extLst>
            </p:cNvPr>
            <p:cNvGrpSpPr/>
            <p:nvPr/>
          </p:nvGrpSpPr>
          <p:grpSpPr>
            <a:xfrm>
              <a:off x="5154969" y="1140049"/>
              <a:ext cx="934334" cy="1120034"/>
              <a:chOff x="6084384" y="3035133"/>
              <a:chExt cx="934334" cy="1120034"/>
            </a:xfrm>
          </p:grpSpPr>
          <p:pic>
            <p:nvPicPr>
              <p:cNvPr id="87" name="Picture 93">
                <a:extLst>
                  <a:ext uri="{FF2B5EF4-FFF2-40B4-BE49-F238E27FC236}">
                    <a16:creationId xmlns:a16="http://schemas.microsoft.com/office/drawing/2014/main" id="{CAAF7BFC-D462-AA47-3B59-5561EBA5F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2371" y="3035133"/>
                <a:ext cx="558361" cy="670035"/>
              </a:xfrm>
              <a:prstGeom prst="rect">
                <a:avLst/>
              </a:prstGeom>
            </p:spPr>
          </p:pic>
          <p:sp>
            <p:nvSpPr>
              <p:cNvPr id="88" name="TextBox 94">
                <a:extLst>
                  <a:ext uri="{FF2B5EF4-FFF2-40B4-BE49-F238E27FC236}">
                    <a16:creationId xmlns:a16="http://schemas.microsoft.com/office/drawing/2014/main" id="{08F8B03E-443B-34B0-24D2-37F191DB0311}"/>
                  </a:ext>
                </a:extLst>
              </p:cNvPr>
              <p:cNvSpPr txBox="1"/>
              <p:nvPr/>
            </p:nvSpPr>
            <p:spPr>
              <a:xfrm>
                <a:off x="6084384" y="3832002"/>
                <a:ext cx="934334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000">
                    <a:latin typeface="Helvetica Neue"/>
                    <a:cs typeface="Helvetica Neue"/>
                  </a:defRPr>
                </a:lvl1pPr>
              </a:lstStyle>
              <a:p>
                <a:r>
                  <a:rPr lang="en-US" sz="105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Amazon</a:t>
                </a:r>
                <a:br>
                  <a:rPr lang="en-US" sz="105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</a:br>
                <a:r>
                  <a:rPr lang="en-US" sz="105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API Gateway</a:t>
                </a:r>
              </a:p>
            </p:txBody>
          </p:sp>
        </p:grpSp>
        <p:sp>
          <p:nvSpPr>
            <p:cNvPr id="82" name="TextBox 88">
              <a:extLst>
                <a:ext uri="{FF2B5EF4-FFF2-40B4-BE49-F238E27FC236}">
                  <a16:creationId xmlns:a16="http://schemas.microsoft.com/office/drawing/2014/main" id="{7CF89D46-B7A1-89E7-09A8-2F9163C4E1F6}"/>
                </a:ext>
              </a:extLst>
            </p:cNvPr>
            <p:cNvSpPr txBox="1"/>
            <p:nvPr/>
          </p:nvSpPr>
          <p:spPr>
            <a:xfrm>
              <a:off x="7539225" y="1936918"/>
              <a:ext cx="934334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000">
                  <a:latin typeface="Helvetica Neue"/>
                  <a:cs typeface="Helvetica Neue"/>
                </a:defRPr>
              </a:lvl1pPr>
            </a:lstStyle>
            <a:p>
              <a:r>
                <a:rPr 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Amazon</a:t>
              </a:r>
              <a:br>
                <a:rPr 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Alexa</a:t>
              </a:r>
            </a:p>
          </p:txBody>
        </p:sp>
        <p:sp>
          <p:nvSpPr>
            <p:cNvPr id="83" name="TextBox 89">
              <a:extLst>
                <a:ext uri="{FF2B5EF4-FFF2-40B4-BE49-F238E27FC236}">
                  <a16:creationId xmlns:a16="http://schemas.microsoft.com/office/drawing/2014/main" id="{169A9E90-CA8B-0251-0CB5-B87D4DA55CB3}"/>
                </a:ext>
              </a:extLst>
            </p:cNvPr>
            <p:cNvSpPr txBox="1"/>
            <p:nvPr/>
          </p:nvSpPr>
          <p:spPr>
            <a:xfrm>
              <a:off x="6182305" y="1994280"/>
              <a:ext cx="54864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000">
                  <a:latin typeface="Helvetica Neue"/>
                  <a:cs typeface="Helvetica Neue"/>
                </a:defRPr>
              </a:lvl1pPr>
            </a:lstStyle>
            <a:p>
              <a:r>
                <a:rPr lang="en-US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AWS IoT</a:t>
              </a:r>
            </a:p>
          </p:txBody>
        </p:sp>
        <p:grpSp>
          <p:nvGrpSpPr>
            <p:cNvPr id="84" name="Group 90">
              <a:extLst>
                <a:ext uri="{FF2B5EF4-FFF2-40B4-BE49-F238E27FC236}">
                  <a16:creationId xmlns:a16="http://schemas.microsoft.com/office/drawing/2014/main" id="{60740252-5EDF-FCE3-2B54-871F32FFE6D2}"/>
                </a:ext>
              </a:extLst>
            </p:cNvPr>
            <p:cNvGrpSpPr/>
            <p:nvPr/>
          </p:nvGrpSpPr>
          <p:grpSpPr>
            <a:xfrm>
              <a:off x="6823946" y="1160545"/>
              <a:ext cx="772571" cy="1102258"/>
              <a:chOff x="7853999" y="1161537"/>
              <a:chExt cx="772571" cy="1102258"/>
            </a:xfrm>
          </p:grpSpPr>
          <p:pic>
            <p:nvPicPr>
              <p:cNvPr id="85" name="Picture 91">
                <a:extLst>
                  <a:ext uri="{FF2B5EF4-FFF2-40B4-BE49-F238E27FC236}">
                    <a16:creationId xmlns:a16="http://schemas.microsoft.com/office/drawing/2014/main" id="{BF8E1FB8-2C91-FC12-0836-18E7AA574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58150" y="1161537"/>
                <a:ext cx="564269" cy="682101"/>
              </a:xfrm>
              <a:prstGeom prst="rect">
                <a:avLst/>
              </a:prstGeom>
            </p:spPr>
          </p:pic>
          <p:sp>
            <p:nvSpPr>
              <p:cNvPr id="86" name="TextBox 119">
                <a:extLst>
                  <a:ext uri="{FF2B5EF4-FFF2-40B4-BE49-F238E27FC236}">
                    <a16:creationId xmlns:a16="http://schemas.microsoft.com/office/drawing/2014/main" id="{6EB4FA58-0A8B-D676-1CF2-B06CF11DB2C9}"/>
                  </a:ext>
                </a:extLst>
              </p:cNvPr>
              <p:cNvSpPr txBox="1"/>
              <p:nvPr/>
            </p:nvSpPr>
            <p:spPr>
              <a:xfrm>
                <a:off x="7853999" y="1960497"/>
                <a:ext cx="772571" cy="303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AWS Step Functions</a:t>
                </a:r>
              </a:p>
            </p:txBody>
          </p:sp>
        </p:grpSp>
      </p:grpSp>
      <p:pic>
        <p:nvPicPr>
          <p:cNvPr id="89" name="Graphic 95">
            <a:extLst>
              <a:ext uri="{FF2B5EF4-FFF2-40B4-BE49-F238E27FC236}">
                <a16:creationId xmlns:a16="http://schemas.microsoft.com/office/drawing/2014/main" id="{080E9DEB-07BB-AB4B-8516-151DC85D66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6365" y="1842033"/>
            <a:ext cx="711200" cy="711200"/>
          </a:xfrm>
          <a:prstGeom prst="rect">
            <a:avLst/>
          </a:prstGeom>
        </p:spPr>
      </p:pic>
      <p:pic>
        <p:nvPicPr>
          <p:cNvPr id="90" name="Graphic 96">
            <a:extLst>
              <a:ext uri="{FF2B5EF4-FFF2-40B4-BE49-F238E27FC236}">
                <a16:creationId xmlns:a16="http://schemas.microsoft.com/office/drawing/2014/main" id="{9C758884-BD33-D819-6B9C-B7EE03487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4705" y="1840726"/>
            <a:ext cx="711200" cy="711200"/>
          </a:xfrm>
          <a:prstGeom prst="rect">
            <a:avLst/>
          </a:prstGeom>
        </p:spPr>
      </p:pic>
      <p:pic>
        <p:nvPicPr>
          <p:cNvPr id="91" name="Graphic 97">
            <a:extLst>
              <a:ext uri="{FF2B5EF4-FFF2-40B4-BE49-F238E27FC236}">
                <a16:creationId xmlns:a16="http://schemas.microsoft.com/office/drawing/2014/main" id="{E94DA196-B716-4F6D-3DE8-4F4D2D3DDF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3184" y="1836370"/>
            <a:ext cx="711200" cy="711200"/>
          </a:xfrm>
          <a:prstGeom prst="rect">
            <a:avLst/>
          </a:prstGeom>
        </p:spPr>
      </p:pic>
      <p:pic>
        <p:nvPicPr>
          <p:cNvPr id="92" name="Graphic 98">
            <a:extLst>
              <a:ext uri="{FF2B5EF4-FFF2-40B4-BE49-F238E27FC236}">
                <a16:creationId xmlns:a16="http://schemas.microsoft.com/office/drawing/2014/main" id="{C62663E3-ED91-B530-C91A-3140BB9BCC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32711" y="1842796"/>
            <a:ext cx="711200" cy="711200"/>
          </a:xfrm>
          <a:prstGeom prst="rect">
            <a:avLst/>
          </a:prstGeom>
        </p:spPr>
      </p:pic>
      <p:pic>
        <p:nvPicPr>
          <p:cNvPr id="93" name="Graphic 99">
            <a:extLst>
              <a:ext uri="{FF2B5EF4-FFF2-40B4-BE49-F238E27FC236}">
                <a16:creationId xmlns:a16="http://schemas.microsoft.com/office/drawing/2014/main" id="{5C6AFF88-9BF2-9C59-C6CC-F695F33316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13428" y="1807318"/>
            <a:ext cx="711200" cy="711200"/>
          </a:xfrm>
          <a:prstGeom prst="rect">
            <a:avLst/>
          </a:prstGeom>
        </p:spPr>
      </p:pic>
      <p:pic>
        <p:nvPicPr>
          <p:cNvPr id="94" name="Graphic 100">
            <a:extLst>
              <a:ext uri="{FF2B5EF4-FFF2-40B4-BE49-F238E27FC236}">
                <a16:creationId xmlns:a16="http://schemas.microsoft.com/office/drawing/2014/main" id="{2A238559-16AF-BE2C-2946-3B8B2B68B4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19916" y="1781925"/>
            <a:ext cx="711200" cy="711200"/>
          </a:xfrm>
          <a:prstGeom prst="rect">
            <a:avLst/>
          </a:prstGeom>
        </p:spPr>
      </p:pic>
      <p:pic>
        <p:nvPicPr>
          <p:cNvPr id="95" name="Graphic 101">
            <a:extLst>
              <a:ext uri="{FF2B5EF4-FFF2-40B4-BE49-F238E27FC236}">
                <a16:creationId xmlns:a16="http://schemas.microsoft.com/office/drawing/2014/main" id="{947F5DAB-5B8A-9750-19EC-1DBCCD7601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26404" y="1792925"/>
            <a:ext cx="711200" cy="711200"/>
          </a:xfrm>
          <a:prstGeom prst="rect">
            <a:avLst/>
          </a:prstGeom>
        </p:spPr>
      </p:pic>
      <p:pic>
        <p:nvPicPr>
          <p:cNvPr id="96" name="Graphic 102">
            <a:extLst>
              <a:ext uri="{FF2B5EF4-FFF2-40B4-BE49-F238E27FC236}">
                <a16:creationId xmlns:a16="http://schemas.microsoft.com/office/drawing/2014/main" id="{051F4511-49DA-1B5A-A17D-1CB1FAA315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041926" y="1780875"/>
            <a:ext cx="711200" cy="711200"/>
          </a:xfrm>
          <a:prstGeom prst="rect">
            <a:avLst/>
          </a:prstGeom>
        </p:spPr>
      </p:pic>
      <p:pic>
        <p:nvPicPr>
          <p:cNvPr id="97" name="Graphic 103">
            <a:extLst>
              <a:ext uri="{FF2B5EF4-FFF2-40B4-BE49-F238E27FC236}">
                <a16:creationId xmlns:a16="http://schemas.microsoft.com/office/drawing/2014/main" id="{291DFD2E-05EE-5EFF-B7E1-3F2927A032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66365" y="3635967"/>
            <a:ext cx="711200" cy="711200"/>
          </a:xfrm>
          <a:prstGeom prst="rect">
            <a:avLst/>
          </a:prstGeom>
        </p:spPr>
      </p:pic>
      <p:pic>
        <p:nvPicPr>
          <p:cNvPr id="98" name="Graphic 104">
            <a:extLst>
              <a:ext uri="{FF2B5EF4-FFF2-40B4-BE49-F238E27FC236}">
                <a16:creationId xmlns:a16="http://schemas.microsoft.com/office/drawing/2014/main" id="{7D7D5E91-6FFE-E47A-87D3-79B46B9D8E3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04705" y="3638245"/>
            <a:ext cx="711200" cy="711200"/>
          </a:xfrm>
          <a:prstGeom prst="rect">
            <a:avLst/>
          </a:prstGeom>
        </p:spPr>
      </p:pic>
      <p:pic>
        <p:nvPicPr>
          <p:cNvPr id="99" name="Graphic 105">
            <a:extLst>
              <a:ext uri="{FF2B5EF4-FFF2-40B4-BE49-F238E27FC236}">
                <a16:creationId xmlns:a16="http://schemas.microsoft.com/office/drawing/2014/main" id="{613444D1-3E21-E0EE-6F6C-E99070EE4C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71483" y="3635967"/>
            <a:ext cx="711200" cy="711200"/>
          </a:xfrm>
          <a:prstGeom prst="rect">
            <a:avLst/>
          </a:prstGeom>
        </p:spPr>
      </p:pic>
      <p:pic>
        <p:nvPicPr>
          <p:cNvPr id="100" name="Graphic 106">
            <a:extLst>
              <a:ext uri="{FF2B5EF4-FFF2-40B4-BE49-F238E27FC236}">
                <a16:creationId xmlns:a16="http://schemas.microsoft.com/office/drawing/2014/main" id="{08EA18B6-2C6B-17E5-8CBF-63E2381A939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40642" y="3642013"/>
            <a:ext cx="711200" cy="711200"/>
          </a:xfrm>
          <a:prstGeom prst="rect">
            <a:avLst/>
          </a:prstGeom>
        </p:spPr>
      </p:pic>
      <p:pic>
        <p:nvPicPr>
          <p:cNvPr id="101" name="Graphic 107">
            <a:extLst>
              <a:ext uri="{FF2B5EF4-FFF2-40B4-BE49-F238E27FC236}">
                <a16:creationId xmlns:a16="http://schemas.microsoft.com/office/drawing/2014/main" id="{022B06C5-17DF-DC73-B609-44C35E35013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712883" y="3598642"/>
            <a:ext cx="711200" cy="711200"/>
          </a:xfrm>
          <a:prstGeom prst="rect">
            <a:avLst/>
          </a:prstGeom>
        </p:spPr>
      </p:pic>
      <p:pic>
        <p:nvPicPr>
          <p:cNvPr id="102" name="Graphic 108">
            <a:extLst>
              <a:ext uri="{FF2B5EF4-FFF2-40B4-BE49-F238E27FC236}">
                <a16:creationId xmlns:a16="http://schemas.microsoft.com/office/drawing/2014/main" id="{478088C3-966B-812E-68C2-509E5773D76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845923" y="361303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06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642D64E-DCF1-8F4E-8DD6-3F1F2457A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28" y="1556419"/>
            <a:ext cx="10467210" cy="4594351"/>
          </a:xfrm>
        </p:spPr>
        <p:txBody>
          <a:bodyPr>
            <a:normAutofit/>
          </a:bodyPr>
          <a:lstStyle/>
          <a:p>
            <a:r>
              <a:rPr lang="zh-CN" altLang="en-US" sz="2000" b="0" i="0" dirty="0">
                <a:effectLst/>
              </a:rPr>
              <a:t>限制函数</a:t>
            </a:r>
            <a:r>
              <a:rPr lang="en-US" altLang="zh-CN" sz="2000" b="0" i="0" dirty="0">
                <a:effectLst/>
              </a:rPr>
              <a:t>/</a:t>
            </a:r>
            <a:r>
              <a:rPr lang="zh-CN" altLang="en-US" sz="2000" b="0" i="0" dirty="0">
                <a:effectLst/>
              </a:rPr>
              <a:t>代码大小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0" i="0" dirty="0">
                <a:effectLst/>
              </a:rPr>
              <a:t>每个函数提供</a:t>
            </a:r>
            <a:r>
              <a:rPr lang="en-US" altLang="zh-CN" sz="2000" b="0" i="0" dirty="0">
                <a:effectLst/>
              </a:rPr>
              <a:t>10,240 MB /</a:t>
            </a:r>
            <a:r>
              <a:rPr lang="en-US" altLang="zh-CN" sz="2000" b="0" i="0" dirty="0" err="1">
                <a:effectLst/>
              </a:rPr>
              <a:t>tmp</a:t>
            </a:r>
            <a:r>
              <a:rPr lang="zh-CN" altLang="en-US" sz="2000" b="0" i="0" dirty="0">
                <a:effectLst/>
              </a:rPr>
              <a:t>临时存储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b="0" i="0" dirty="0">
                <a:effectLst/>
              </a:rPr>
              <a:t>不要假设函数会重复利用底层基础设施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b="0" i="0" dirty="0">
                <a:effectLst/>
              </a:rPr>
              <a:t>发生时要懂得利用</a:t>
            </a:r>
            <a:r>
              <a:rPr lang="en-US" altLang="zh-CN" sz="2000" b="0" i="0" dirty="0">
                <a:effectLst/>
              </a:rPr>
              <a:t>)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/>
              <a:t>自己控制日志输出 </a:t>
            </a:r>
            <a:r>
              <a:rPr lang="en-US" altLang="zh-CN" sz="2000" dirty="0"/>
              <a:t>(</a:t>
            </a:r>
            <a:r>
              <a:rPr lang="zh-CN" altLang="en-US" sz="2000" b="0" i="0" dirty="0">
                <a:effectLst/>
              </a:rPr>
              <a:t>包括上下文的详细信息</a:t>
            </a:r>
            <a:r>
              <a:rPr lang="en-US" altLang="zh-CN" sz="2000" dirty="0"/>
              <a:t>)</a:t>
            </a:r>
          </a:p>
          <a:p>
            <a:endParaRPr lang="en-US" altLang="zh-CN" sz="2000" dirty="0"/>
          </a:p>
          <a:p>
            <a:r>
              <a:rPr lang="zh-CN" altLang="en-US" sz="2000" dirty="0"/>
              <a:t>创建自定义指标 </a:t>
            </a:r>
            <a:r>
              <a:rPr lang="en-US" altLang="zh-CN" sz="2000" dirty="0"/>
              <a:t>(</a:t>
            </a:r>
            <a:r>
              <a:rPr lang="zh-CN" altLang="en-US" sz="2000" dirty="0"/>
              <a:t>包括运维指标和业务指标</a:t>
            </a:r>
            <a:r>
              <a:rPr lang="en-US" altLang="zh-CN" sz="2000" dirty="0"/>
              <a:t>)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最佳实践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B408EF1-0F43-4029-E0A4-52C8EA9E405D}"/>
              </a:ext>
            </a:extLst>
          </p:cNvPr>
          <p:cNvCxnSpPr/>
          <p:nvPr/>
        </p:nvCxnSpPr>
        <p:spPr>
          <a:xfrm>
            <a:off x="742278" y="1914861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4516CD9-3CBC-53EB-B1A9-9A5FD2169E04}"/>
              </a:ext>
            </a:extLst>
          </p:cNvPr>
          <p:cNvCxnSpPr/>
          <p:nvPr/>
        </p:nvCxnSpPr>
        <p:spPr>
          <a:xfrm>
            <a:off x="742278" y="2712720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F30E849-963C-2BBC-64F0-8478914F38C6}"/>
              </a:ext>
            </a:extLst>
          </p:cNvPr>
          <p:cNvCxnSpPr/>
          <p:nvPr/>
        </p:nvCxnSpPr>
        <p:spPr>
          <a:xfrm>
            <a:off x="742278" y="3510578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F66BE88-F5C6-7F00-F008-9FE2ED8AD9D8}"/>
              </a:ext>
            </a:extLst>
          </p:cNvPr>
          <p:cNvCxnSpPr/>
          <p:nvPr/>
        </p:nvCxnSpPr>
        <p:spPr>
          <a:xfrm>
            <a:off x="742278" y="4301333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94B94465-4ED4-E4F3-4DF1-86CDF9892B51}"/>
              </a:ext>
            </a:extLst>
          </p:cNvPr>
          <p:cNvCxnSpPr/>
          <p:nvPr/>
        </p:nvCxnSpPr>
        <p:spPr>
          <a:xfrm>
            <a:off x="742278" y="5083461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988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EF5FD-F5E3-5E4E-0194-CF5DDD512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Fargate:</a:t>
            </a:r>
            <a:r>
              <a:rPr kumimoji="1" lang="zh-CN" altLang="en-US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0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用于</a:t>
            </a:r>
            <a:r>
              <a:rPr lang="en-US" altLang="zh-CN" sz="30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ECS</a:t>
            </a:r>
            <a:r>
              <a:rPr lang="zh-CN" altLang="en-US" sz="30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30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EKS</a:t>
            </a:r>
            <a:r>
              <a:rPr lang="zh-CN" altLang="en-US" sz="30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的无服务器容器</a:t>
            </a:r>
            <a:endParaRPr kumimoji="1" lang="zh-CN" altLang="en-US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60BED3-A3C6-6434-D7D3-C37D498A6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5827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DC96CB-77DB-4014-8F91-39EACF737C7B}"/>
              </a:ext>
            </a:extLst>
          </p:cNvPr>
          <p:cNvSpPr txBox="1"/>
          <p:nvPr/>
        </p:nvSpPr>
        <p:spPr>
          <a:xfrm>
            <a:off x="3881098" y="4013133"/>
            <a:ext cx="3600097" cy="1224033"/>
          </a:xfrm>
          <a:prstGeom prst="rect">
            <a:avLst/>
          </a:prstGeom>
          <a:noFill/>
        </p:spPr>
        <p:txBody>
          <a:bodyPr wrap="square" lIns="864023" tIns="115203" rIns="144004" bIns="115203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1800"/>
              </a:spcAft>
              <a:defRPr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pPr algn="l" defTabSz="863998">
              <a:spcAft>
                <a:spcPts val="0"/>
              </a:spcAft>
            </a:pPr>
            <a:r>
              <a:rPr lang="en-GB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Amazon Elastic </a:t>
            </a:r>
            <a:br>
              <a:rPr lang="en-GB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</a:br>
            <a:r>
              <a:rPr lang="en-GB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Container Registry </a:t>
            </a:r>
            <a:br>
              <a:rPr lang="en-GB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</a:br>
            <a:r>
              <a:rPr lang="en-GB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(Amazon ECR)</a:t>
            </a:r>
            <a:endParaRPr lang="en-US" sz="157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 Medium" panose="020B0603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B600E-6CBD-43E4-8C00-9A913166C287}"/>
              </a:ext>
            </a:extLst>
          </p:cNvPr>
          <p:cNvSpPr txBox="1"/>
          <p:nvPr/>
        </p:nvSpPr>
        <p:spPr>
          <a:xfrm>
            <a:off x="3881098" y="2736537"/>
            <a:ext cx="3600097" cy="1224033"/>
          </a:xfrm>
          <a:prstGeom prst="rect">
            <a:avLst/>
          </a:prstGeom>
          <a:noFill/>
        </p:spPr>
        <p:txBody>
          <a:bodyPr wrap="square" lIns="864023" tIns="115203" rIns="144004" bIns="115203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1800"/>
              </a:spcAft>
              <a:defRPr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pPr algn="l" defTabSz="863998">
              <a:spcAft>
                <a:spcPts val="0"/>
              </a:spcAft>
            </a:pPr>
            <a:r>
              <a:rPr lang="en-GB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Amazon Elastic </a:t>
            </a:r>
            <a:br>
              <a:rPr lang="en-GB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</a:br>
            <a:r>
              <a:rPr lang="en-GB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Compute Cloud </a:t>
            </a:r>
            <a:br>
              <a:rPr lang="en-GB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</a:br>
            <a:r>
              <a:rPr lang="en-GB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(Amazon EC2)</a:t>
            </a:r>
            <a:endParaRPr lang="en-US" sz="157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 Medium" panose="020B0603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6D9FB-7575-4653-82D3-8CDA3028FBF4}"/>
              </a:ext>
            </a:extLst>
          </p:cNvPr>
          <p:cNvSpPr txBox="1"/>
          <p:nvPr/>
        </p:nvSpPr>
        <p:spPr>
          <a:xfrm>
            <a:off x="3881098" y="1459941"/>
            <a:ext cx="3600097" cy="1224033"/>
          </a:xfrm>
          <a:prstGeom prst="rect">
            <a:avLst/>
          </a:prstGeom>
          <a:noFill/>
        </p:spPr>
        <p:txBody>
          <a:bodyPr wrap="square" lIns="864023" tIns="115203" rIns="144004" bIns="115203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1800"/>
              </a:spcAft>
              <a:defRPr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pPr algn="l" defTabSz="863998">
              <a:spcAft>
                <a:spcPts val="0"/>
              </a:spcAft>
            </a:pPr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Amazon Elastic </a:t>
            </a:r>
            <a:b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</a:br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Container Service </a:t>
            </a:r>
            <a:b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</a:br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(Amazon ECS)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CAFD1F-E486-4AD6-A1C2-0295136E7E4E}"/>
              </a:ext>
            </a:extLst>
          </p:cNvPr>
          <p:cNvCxnSpPr>
            <a:cxnSpLocks/>
          </p:cNvCxnSpPr>
          <p:nvPr/>
        </p:nvCxnSpPr>
        <p:spPr>
          <a:xfrm>
            <a:off x="108446" y="2710256"/>
            <a:ext cx="11009097" cy="0"/>
          </a:xfrm>
          <a:prstGeom prst="line">
            <a:avLst/>
          </a:prstGeom>
          <a:noFill/>
          <a:ln w="31750" cap="flat" cmpd="sng" algn="ctr">
            <a:gradFill flip="none" rotWithShape="1">
              <a:gsLst>
                <a:gs pos="100000">
                  <a:schemeClr val="accent1"/>
                </a:gs>
                <a:gs pos="40000">
                  <a:schemeClr val="accent3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solid"/>
            <a:headEnd type="none"/>
            <a:tailEnd type="none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75434A-1F06-4966-8FA9-E1332BF74B15}"/>
              </a:ext>
            </a:extLst>
          </p:cNvPr>
          <p:cNvCxnSpPr>
            <a:cxnSpLocks/>
          </p:cNvCxnSpPr>
          <p:nvPr/>
        </p:nvCxnSpPr>
        <p:spPr>
          <a:xfrm>
            <a:off x="108446" y="3986853"/>
            <a:ext cx="11009097" cy="0"/>
          </a:xfrm>
          <a:prstGeom prst="line">
            <a:avLst/>
          </a:prstGeom>
          <a:noFill/>
          <a:ln w="31750" cap="flat" cmpd="sng" algn="ctr">
            <a:gradFill flip="none" rotWithShape="1">
              <a:gsLst>
                <a:gs pos="100000">
                  <a:schemeClr val="accent1"/>
                </a:gs>
                <a:gs pos="40000">
                  <a:schemeClr val="accent3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solid"/>
            <a:headEnd type="none"/>
            <a:tailEnd type="none"/>
          </a:ln>
          <a:effectLst/>
        </p:spPr>
      </p:cxnSp>
      <p:pic>
        <p:nvPicPr>
          <p:cNvPr id="12" name="Graphic 35">
            <a:extLst>
              <a:ext uri="{FF2B5EF4-FFF2-40B4-BE49-F238E27FC236}">
                <a16:creationId xmlns:a16="http://schemas.microsoft.com/office/drawing/2014/main" id="{18757E7D-41A7-4686-A674-D160B65C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1097" y="1711948"/>
            <a:ext cx="720019" cy="720019"/>
          </a:xfrm>
          <a:prstGeom prst="rect">
            <a:avLst/>
          </a:prstGeom>
          <a:noFill/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F000FDD7-A002-496B-AD1C-BD88FB2E3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8747" y="1711948"/>
            <a:ext cx="720019" cy="720019"/>
          </a:xfrm>
          <a:prstGeom prst="rect">
            <a:avLst/>
          </a:prstGeom>
          <a:noFill/>
        </p:spPr>
      </p:pic>
      <p:pic>
        <p:nvPicPr>
          <p:cNvPr id="14" name="Graphic 37">
            <a:extLst>
              <a:ext uri="{FF2B5EF4-FFF2-40B4-BE49-F238E27FC236}">
                <a16:creationId xmlns:a16="http://schemas.microsoft.com/office/drawing/2014/main" id="{3F3CCF6E-2473-453F-B128-94A5EFBC3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8747" y="2988544"/>
            <a:ext cx="720019" cy="720019"/>
          </a:xfrm>
          <a:prstGeom prst="rect">
            <a:avLst/>
          </a:prstGeom>
          <a:noFill/>
        </p:spPr>
      </p:pic>
      <p:pic>
        <p:nvPicPr>
          <p:cNvPr id="15" name="Graphic 38">
            <a:extLst>
              <a:ext uri="{FF2B5EF4-FFF2-40B4-BE49-F238E27FC236}">
                <a16:creationId xmlns:a16="http://schemas.microsoft.com/office/drawing/2014/main" id="{42087E21-D208-40B1-AB9A-7263C22EF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1097" y="2988544"/>
            <a:ext cx="720019" cy="720019"/>
          </a:xfrm>
          <a:prstGeom prst="rect">
            <a:avLst/>
          </a:prstGeom>
          <a:noFill/>
        </p:spPr>
      </p:pic>
      <p:pic>
        <p:nvPicPr>
          <p:cNvPr id="16" name="Graphic 39">
            <a:extLst>
              <a:ext uri="{FF2B5EF4-FFF2-40B4-BE49-F238E27FC236}">
                <a16:creationId xmlns:a16="http://schemas.microsoft.com/office/drawing/2014/main" id="{AFCFFF05-0C2E-4FBF-B829-E7C6C321DB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1097" y="4265140"/>
            <a:ext cx="720019" cy="720019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6CDE21-841E-4DA2-A8E7-AEA56139CF02}"/>
              </a:ext>
            </a:extLst>
          </p:cNvPr>
          <p:cNvSpPr txBox="1"/>
          <p:nvPr/>
        </p:nvSpPr>
        <p:spPr>
          <a:xfrm>
            <a:off x="7518747" y="1459941"/>
            <a:ext cx="3600097" cy="1224033"/>
          </a:xfrm>
          <a:prstGeom prst="rect">
            <a:avLst/>
          </a:prstGeom>
          <a:noFill/>
        </p:spPr>
        <p:txBody>
          <a:bodyPr wrap="square" lIns="864023" tIns="115203" rIns="144004" bIns="115203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1800"/>
              </a:spcAft>
              <a:defRPr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pPr algn="l" defTabSz="863998">
              <a:spcAft>
                <a:spcPts val="0"/>
              </a:spcAft>
            </a:pPr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Amazon Elastic </a:t>
            </a:r>
            <a:b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</a:br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Kubernetes Service (Amazon EKS)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2FC5B-ECDF-4A37-8675-3BBEDFA5FB85}"/>
              </a:ext>
            </a:extLst>
          </p:cNvPr>
          <p:cNvSpPr txBox="1"/>
          <p:nvPr/>
        </p:nvSpPr>
        <p:spPr>
          <a:xfrm>
            <a:off x="7518747" y="2736537"/>
            <a:ext cx="3600097" cy="1224033"/>
          </a:xfrm>
          <a:prstGeom prst="rect">
            <a:avLst/>
          </a:prstGeom>
          <a:noFill/>
        </p:spPr>
        <p:txBody>
          <a:bodyPr wrap="square" lIns="864023" tIns="115203" rIns="144004" bIns="115203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1800"/>
              </a:spcAft>
              <a:defRPr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pPr algn="l" defTabSz="863998">
              <a:spcAft>
                <a:spcPts val="0"/>
              </a:spcAft>
            </a:pPr>
            <a:r>
              <a:rPr lang="en-GB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Medium" panose="020B0603020204030204" pitchFamily="34" charset="0"/>
              </a:rPr>
              <a:t>AWS Fargate</a:t>
            </a:r>
            <a:endParaRPr lang="en-US" sz="157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 Medium" panose="020B0603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AE38D3-B407-44E4-AE4A-131A58961941}"/>
              </a:ext>
            </a:extLst>
          </p:cNvPr>
          <p:cNvSpPr/>
          <p:nvPr/>
        </p:nvSpPr>
        <p:spPr bwMode="auto">
          <a:xfrm>
            <a:off x="243450" y="1459942"/>
            <a:ext cx="3600097" cy="122403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15203" rIns="144004" bIns="115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63998">
              <a:lnSpc>
                <a:spcPct val="90000"/>
              </a:lnSpc>
              <a:spcAft>
                <a:spcPts val="472"/>
              </a:spcAft>
            </a:pPr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Heavy" panose="020B0603020204020204" pitchFamily="34" charset="0"/>
              </a:rPr>
              <a:t>管理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 Heavy" panose="020B0603020204020204" pitchFamily="34" charset="0"/>
            </a:endParaRPr>
          </a:p>
          <a:p>
            <a:pPr defTabSz="863998">
              <a:lnSpc>
                <a:spcPct val="90000"/>
              </a:lnSpc>
              <a:spcAft>
                <a:spcPts val="472"/>
              </a:spcAft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容器化应用程序的部署、调度、扩展和管理</a:t>
            </a:r>
            <a:endParaRPr 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A8D32-3534-4495-9E16-E510918BA50A}"/>
              </a:ext>
            </a:extLst>
          </p:cNvPr>
          <p:cNvSpPr/>
          <p:nvPr/>
        </p:nvSpPr>
        <p:spPr bwMode="auto">
          <a:xfrm>
            <a:off x="243450" y="2736538"/>
            <a:ext cx="3600097" cy="122403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15203" rIns="144004" bIns="115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63998">
              <a:lnSpc>
                <a:spcPct val="90000"/>
              </a:lnSpc>
              <a:spcAft>
                <a:spcPts val="472"/>
              </a:spcAft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托管</a:t>
            </a:r>
            <a:endParaRPr lang="en-US" altLang="zh-CN" b="0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863998">
              <a:lnSpc>
                <a:spcPct val="90000"/>
              </a:lnSpc>
              <a:spcAft>
                <a:spcPts val="472"/>
              </a:spcAft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容器运行的地方</a:t>
            </a:r>
            <a:endParaRPr 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E8C913-51EE-47F9-BB16-3E984B1BE849}"/>
              </a:ext>
            </a:extLst>
          </p:cNvPr>
          <p:cNvSpPr/>
          <p:nvPr/>
        </p:nvSpPr>
        <p:spPr bwMode="auto">
          <a:xfrm>
            <a:off x="243450" y="4013133"/>
            <a:ext cx="3600097" cy="122403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15203" rIns="144004" bIns="115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63998">
              <a:lnSpc>
                <a:spcPct val="90000"/>
              </a:lnSpc>
              <a:spcAft>
                <a:spcPts val="472"/>
              </a:spcAft>
            </a:pPr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 Heavy" panose="020B0603020204020204" pitchFamily="34" charset="0"/>
              </a:rPr>
              <a:t>扩展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 Heavy" panose="020B0603020204020204" pitchFamily="34" charset="0"/>
            </a:endParaRPr>
          </a:p>
          <a:p>
            <a:pPr defTabSz="863998">
              <a:lnSpc>
                <a:spcPct val="90000"/>
              </a:lnSpc>
              <a:spcAft>
                <a:spcPts val="472"/>
              </a:spcAft>
            </a:pPr>
            <a:r>
              <a:rPr lang="en-US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容器工作负载的整体能力</a:t>
            </a:r>
            <a:endParaRPr 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B7274E-9876-3648-8FA3-FEABB700FCC2}"/>
              </a:ext>
            </a:extLst>
          </p:cNvPr>
          <p:cNvGrpSpPr/>
          <p:nvPr/>
        </p:nvGrpSpPr>
        <p:grpSpPr>
          <a:xfrm>
            <a:off x="6682734" y="4189537"/>
            <a:ext cx="2392044" cy="871224"/>
            <a:chOff x="8719648" y="6091420"/>
            <a:chExt cx="3037814" cy="1106424"/>
          </a:xfrm>
        </p:grpSpPr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08085447-B742-AD4E-ABFE-A96DE2EB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9648" y="6091420"/>
              <a:ext cx="1106424" cy="1106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DA5123-65D5-A342-818F-35EF8079CD47}"/>
                </a:ext>
              </a:extLst>
            </p:cNvPr>
            <p:cNvSpPr txBox="1"/>
            <p:nvPr/>
          </p:nvSpPr>
          <p:spPr>
            <a:xfrm>
              <a:off x="9934163" y="6303000"/>
              <a:ext cx="1823299" cy="70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9999">
                <a:defRPr/>
              </a:pPr>
              <a:r>
                <a:rPr lang="en-US" sz="1512" kern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AWS App Mesh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17D5B3-860D-0B49-9BFB-BCBC6FAB8B19}"/>
              </a:ext>
            </a:extLst>
          </p:cNvPr>
          <p:cNvGrpSpPr/>
          <p:nvPr/>
        </p:nvGrpSpPr>
        <p:grpSpPr>
          <a:xfrm>
            <a:off x="9238264" y="4189538"/>
            <a:ext cx="2345829" cy="871224"/>
            <a:chOff x="11547768" y="6091420"/>
            <a:chExt cx="2979123" cy="1106424"/>
          </a:xfrm>
        </p:grpSpPr>
        <p:pic>
          <p:nvPicPr>
            <p:cNvPr id="27" name="Graphic 8">
              <a:extLst>
                <a:ext uri="{FF2B5EF4-FFF2-40B4-BE49-F238E27FC236}">
                  <a16:creationId xmlns:a16="http://schemas.microsoft.com/office/drawing/2014/main" id="{1DFF9377-9152-5B47-BD9D-B5821F2B8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7768" y="6091420"/>
              <a:ext cx="1106424" cy="1106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6E30F1-4BD7-1040-A9A4-77B5FAC01B3D}"/>
                </a:ext>
              </a:extLst>
            </p:cNvPr>
            <p:cNvSpPr txBox="1"/>
            <p:nvPr/>
          </p:nvSpPr>
          <p:spPr>
            <a:xfrm>
              <a:off x="12703592" y="6303000"/>
              <a:ext cx="1823299" cy="70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19999">
                <a:defRPr/>
              </a:pPr>
              <a:r>
                <a:rPr lang="en-US" sz="1512" kern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AWS Cloud Map</a:t>
              </a:r>
            </a:p>
          </p:txBody>
        </p:sp>
      </p:grpSp>
      <p:sp>
        <p:nvSpPr>
          <p:cNvPr id="29" name="标题 1">
            <a:extLst>
              <a:ext uri="{FF2B5EF4-FFF2-40B4-BE49-F238E27FC236}">
                <a16:creationId xmlns:a16="http://schemas.microsoft.com/office/drawing/2014/main" id="{138033D3-8058-6012-0529-808845C54BCC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Fargate</a:t>
            </a:r>
            <a:r>
              <a:rPr kumimoji="1" lang="zh-CN" altLang="en-US" sz="2800" dirty="0"/>
              <a:t>在</a:t>
            </a:r>
            <a:r>
              <a:rPr kumimoji="1" lang="en-US" altLang="zh-CN" sz="2800" dirty="0"/>
              <a:t>AWS</a:t>
            </a:r>
            <a:r>
              <a:rPr kumimoji="1" lang="zh-CN" altLang="en-US" sz="2800" dirty="0"/>
              <a:t>容器服务全景中所处位置</a:t>
            </a:r>
          </a:p>
        </p:txBody>
      </p:sp>
    </p:spTree>
    <p:extLst>
      <p:ext uri="{BB962C8B-B14F-4D97-AF65-F5344CB8AC3E}">
        <p14:creationId xmlns:p14="http://schemas.microsoft.com/office/powerpoint/2010/main" val="83772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Fargate</a:t>
            </a:r>
            <a:r>
              <a:rPr kumimoji="1" lang="zh-CN" altLang="en-US" sz="2800" dirty="0"/>
              <a:t>介绍</a:t>
            </a:r>
          </a:p>
        </p:txBody>
      </p:sp>
      <p:sp>
        <p:nvSpPr>
          <p:cNvPr id="50" name="Content Placeholder 9">
            <a:extLst>
              <a:ext uri="{FF2B5EF4-FFF2-40B4-BE49-F238E27FC236}">
                <a16:creationId xmlns:a16="http://schemas.microsoft.com/office/drawing/2014/main" id="{46BFB7DE-B0DA-38A0-D921-C06B80B602BB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363762" y="1634339"/>
            <a:ext cx="6176344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146304" rIns="182880" bIns="146304" numCol="1" rtlCol="0" anchor="t" anchorCtr="0" compatLnSpc="1">
            <a:prstTxWarp prst="textNoShape">
              <a:avLst/>
            </a:prstTxWarp>
            <a:spAutoFit/>
          </a:bodyPr>
          <a:lstStyle>
            <a:lvl1pPr algn="l" defTabSz="10969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defRPr sz="3200" kern="120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225" algn="l" defTabSz="10969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90000"/>
              <a:buFont typeface="Arial" panose="020B0604020202020204" pitchFamily="34" charset="0"/>
              <a:defRPr sz="24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1513" algn="l" defTabSz="1096963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90000"/>
              <a:buFont typeface="Arial" panose="020B0604020202020204" pitchFamily="34" charset="0"/>
              <a:defRPr sz="24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39800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SzPct val="90000"/>
              <a:buFont typeface="Arial" panose="020B0604020202020204" pitchFamily="34" charset="0"/>
              <a:defRPr sz="20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09675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SzPct val="90000"/>
              <a:buFont typeface="Arial" panose="020B0604020202020204" pitchFamily="34" charset="0"/>
              <a:defRPr sz="20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696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Fargate 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是用于容器的无服务器计算引擎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" name="Graphic 18">
            <a:extLst>
              <a:ext uri="{FF2B5EF4-FFF2-40B4-BE49-F238E27FC236}">
                <a16:creationId xmlns:a16="http://schemas.microsoft.com/office/drawing/2014/main" id="{B93D6125-5D9E-7451-8C82-26BBBE7F8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043" y="3093438"/>
            <a:ext cx="1401068" cy="1401068"/>
          </a:xfrm>
          <a:prstGeom prst="rect">
            <a:avLst/>
          </a:prstGeom>
        </p:spPr>
      </p:pic>
      <p:sp>
        <p:nvSpPr>
          <p:cNvPr id="52" name="Rectangle 19">
            <a:extLst>
              <a:ext uri="{FF2B5EF4-FFF2-40B4-BE49-F238E27FC236}">
                <a16:creationId xmlns:a16="http://schemas.microsoft.com/office/drawing/2014/main" id="{6999CBCB-5CE7-ABE9-1B51-416E218A09DF}"/>
              </a:ext>
            </a:extLst>
          </p:cNvPr>
          <p:cNvSpPr>
            <a:spLocks noChangeAspect="1"/>
          </p:cNvSpPr>
          <p:nvPr/>
        </p:nvSpPr>
        <p:spPr>
          <a:xfrm>
            <a:off x="962953" y="4229909"/>
            <a:ext cx="38748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0969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AWS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管理，无需维护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AMI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，无需预置、扩展或管理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EC2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实例，按您的需要付费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3" name="Picture 20">
            <a:extLst>
              <a:ext uri="{FF2B5EF4-FFF2-40B4-BE49-F238E27FC236}">
                <a16:creationId xmlns:a16="http://schemas.microsoft.com/office/drawing/2014/main" id="{9A9D08A9-C6C7-9B20-8B1E-9F4D22E0D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917" y="3148162"/>
            <a:ext cx="1401068" cy="1408071"/>
          </a:xfrm>
          <a:prstGeom prst="rect">
            <a:avLst/>
          </a:prstGeom>
        </p:spPr>
      </p:pic>
      <p:sp>
        <p:nvSpPr>
          <p:cNvPr id="54" name="Rectangle 21">
            <a:extLst>
              <a:ext uri="{FF2B5EF4-FFF2-40B4-BE49-F238E27FC236}">
                <a16:creationId xmlns:a16="http://schemas.microsoft.com/office/drawing/2014/main" id="{3589C173-E018-C7F8-B5ED-AA77C8E2813B}"/>
              </a:ext>
            </a:extLst>
          </p:cNvPr>
          <p:cNvSpPr>
            <a:spLocks noChangeAspect="1"/>
          </p:cNvSpPr>
          <p:nvPr/>
        </p:nvSpPr>
        <p:spPr>
          <a:xfrm>
            <a:off x="5630847" y="4366040"/>
            <a:ext cx="2600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0969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容器运行在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Fargate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中，客户不会直接操作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5" name="Straight Arrow Connector 22">
            <a:extLst>
              <a:ext uri="{FF2B5EF4-FFF2-40B4-BE49-F238E27FC236}">
                <a16:creationId xmlns:a16="http://schemas.microsoft.com/office/drawing/2014/main" id="{8A104C64-A977-54F1-D820-3A6CC6EC968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479185" y="2529520"/>
            <a:ext cx="816367" cy="1064603"/>
          </a:xfrm>
          <a:prstGeom prst="straightConnector1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6" name="Left Brace 23">
            <a:extLst>
              <a:ext uri="{FF2B5EF4-FFF2-40B4-BE49-F238E27FC236}">
                <a16:creationId xmlns:a16="http://schemas.microsoft.com/office/drawing/2014/main" id="{75BC34D5-6D30-6E0E-115E-32C421FCA742}"/>
              </a:ext>
            </a:extLst>
          </p:cNvPr>
          <p:cNvSpPr>
            <a:spLocks noChangeAspect="1"/>
          </p:cNvSpPr>
          <p:nvPr/>
        </p:nvSpPr>
        <p:spPr>
          <a:xfrm rot="16200000">
            <a:off x="4131361" y="1713460"/>
            <a:ext cx="328382" cy="1160001"/>
          </a:xfrm>
          <a:prstGeom prst="leftBrace">
            <a:avLst/>
          </a:prstGeom>
          <a:noFill/>
          <a:ln w="19050" cap="rnd" cmpd="sng" algn="ctr">
            <a:solidFill>
              <a:schemeClr val="accent4"/>
            </a:solidFill>
            <a:prstDash val="solid"/>
            <a:headEnd type="none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0969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" name="Left Brace 24">
            <a:extLst>
              <a:ext uri="{FF2B5EF4-FFF2-40B4-BE49-F238E27FC236}">
                <a16:creationId xmlns:a16="http://schemas.microsoft.com/office/drawing/2014/main" id="{A09B2FCD-BA46-1CE4-295E-94CB673F779E}"/>
              </a:ext>
            </a:extLst>
          </p:cNvPr>
          <p:cNvSpPr>
            <a:spLocks noChangeAspect="1"/>
          </p:cNvSpPr>
          <p:nvPr/>
        </p:nvSpPr>
        <p:spPr>
          <a:xfrm rot="16200000">
            <a:off x="5383035" y="1720919"/>
            <a:ext cx="328382" cy="1160004"/>
          </a:xfrm>
          <a:prstGeom prst="leftBrace">
            <a:avLst/>
          </a:prstGeom>
          <a:noFill/>
          <a:ln w="19050" cap="rnd" cmpd="sng" algn="ctr">
            <a:solidFill>
              <a:schemeClr val="accent4"/>
            </a:solidFill>
            <a:prstDash val="solid"/>
            <a:headEnd type="none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0969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4" name="Straight Arrow Connector 25">
            <a:extLst>
              <a:ext uri="{FF2B5EF4-FFF2-40B4-BE49-F238E27FC236}">
                <a16:creationId xmlns:a16="http://schemas.microsoft.com/office/drawing/2014/main" id="{A18DD345-719B-0ED2-692D-19BEDAD316E5}"/>
              </a:ext>
            </a:extLst>
          </p:cNvPr>
          <p:cNvCxnSpPr>
            <a:cxnSpLocks noChangeAspect="1"/>
          </p:cNvCxnSpPr>
          <p:nvPr/>
        </p:nvCxnSpPr>
        <p:spPr>
          <a:xfrm>
            <a:off x="5547226" y="2529521"/>
            <a:ext cx="1122277" cy="970641"/>
          </a:xfrm>
          <a:prstGeom prst="straightConnector1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06" name="内容占位符 7">
            <a:extLst>
              <a:ext uri="{FF2B5EF4-FFF2-40B4-BE49-F238E27FC236}">
                <a16:creationId xmlns:a16="http://schemas.microsoft.com/office/drawing/2014/main" id="{FF21E59F-1063-0568-FDD3-C0391B5E2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9616" y="1672791"/>
            <a:ext cx="3128362" cy="4594351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/>
              <a:t>无服务器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b="0" i="0" dirty="0">
                <a:effectLst/>
              </a:rPr>
              <a:t>安全</a:t>
            </a:r>
            <a:endParaRPr lang="en-US" altLang="zh-CN" sz="2000" b="0" i="0" dirty="0">
              <a:effectLst/>
            </a:endParaRPr>
          </a:p>
          <a:p>
            <a:endParaRPr lang="zh-CN" altLang="en-US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b="0" i="0" dirty="0">
                <a:effectLst/>
              </a:rPr>
              <a:t>节省成本</a:t>
            </a:r>
            <a:endParaRPr lang="zh-CN" altLang="en-US" sz="2000" dirty="0"/>
          </a:p>
        </p:txBody>
      </p: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C2B566F8-1C12-2617-271B-633462B9053A}"/>
              </a:ext>
            </a:extLst>
          </p:cNvPr>
          <p:cNvCxnSpPr>
            <a:cxnSpLocks/>
          </p:cNvCxnSpPr>
          <p:nvPr/>
        </p:nvCxnSpPr>
        <p:spPr>
          <a:xfrm>
            <a:off x="8291606" y="2027632"/>
            <a:ext cx="22585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21ED2529-0CC6-7AAE-8072-DCD2D90B99CA}"/>
              </a:ext>
            </a:extLst>
          </p:cNvPr>
          <p:cNvCxnSpPr>
            <a:cxnSpLocks/>
          </p:cNvCxnSpPr>
          <p:nvPr/>
        </p:nvCxnSpPr>
        <p:spPr>
          <a:xfrm>
            <a:off x="8291606" y="2801134"/>
            <a:ext cx="22585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24F19B68-0781-9DFE-F6C0-BDD13B803A52}"/>
              </a:ext>
            </a:extLst>
          </p:cNvPr>
          <p:cNvCxnSpPr>
            <a:cxnSpLocks/>
          </p:cNvCxnSpPr>
          <p:nvPr/>
        </p:nvCxnSpPr>
        <p:spPr>
          <a:xfrm>
            <a:off x="8291606" y="3594123"/>
            <a:ext cx="22585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427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BF8DBB9-6C49-DA4B-A825-3F3F3D11F229}"/>
              </a:ext>
            </a:extLst>
          </p:cNvPr>
          <p:cNvGrpSpPr/>
          <p:nvPr/>
        </p:nvGrpSpPr>
        <p:grpSpPr>
          <a:xfrm>
            <a:off x="3173230" y="2058987"/>
            <a:ext cx="2091086" cy="2210043"/>
            <a:chOff x="3240894" y="3286598"/>
            <a:chExt cx="2655608" cy="28066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8AF4E1-F4B6-7C4E-B343-D31404015C38}"/>
                </a:ext>
              </a:extLst>
            </p:cNvPr>
            <p:cNvSpPr txBox="1"/>
            <p:nvPr/>
          </p:nvSpPr>
          <p:spPr>
            <a:xfrm>
              <a:off x="3240894" y="4489633"/>
              <a:ext cx="2655608" cy="1603645"/>
            </a:xfrm>
            <a:prstGeom prst="rect">
              <a:avLst/>
            </a:prstGeom>
            <a:noFill/>
          </p:spPr>
          <p:txBody>
            <a:bodyPr wrap="square" lIns="144004" tIns="115203" rIns="144004" bIns="115203" rtlCol="0">
              <a:spAutoFit/>
            </a:bodyPr>
            <a:lstStyle/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89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托管组件</a:t>
              </a:r>
              <a:endParaRPr lang="en-US" sz="189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417" dirty="0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ECS Agent, kubelet, CSI &amp; EFS </a:t>
              </a:r>
              <a:r>
                <a:rPr lang="en-US" sz="1417" dirty="0" err="1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存储驱动</a:t>
              </a:r>
              <a:r>
                <a:rPr lang="en-US" sz="1417" dirty="0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, </a:t>
              </a:r>
              <a:r>
                <a:rPr lang="en-US" sz="1417" dirty="0" err="1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日志</a:t>
              </a:r>
              <a:endParaRPr lang="en-US" sz="1417" dirty="0">
                <a:solidFill>
                  <a:srgbClr val="FFCE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53F5D4A-7AFF-AE4A-AB92-AEF2D6B11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31277" y="3286598"/>
              <a:ext cx="1048940" cy="104894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8DB9CB-4B1C-824B-989E-F0E88CC4C768}"/>
              </a:ext>
            </a:extLst>
          </p:cNvPr>
          <p:cNvGrpSpPr/>
          <p:nvPr/>
        </p:nvGrpSpPr>
        <p:grpSpPr>
          <a:xfrm>
            <a:off x="5969852" y="2106785"/>
            <a:ext cx="2088408" cy="1965973"/>
            <a:chOff x="6299049" y="3352479"/>
            <a:chExt cx="2652207" cy="249671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795602-E698-C141-AB27-5E164A0E2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45648" y="3352479"/>
              <a:ext cx="959010" cy="9590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2D02F0-39ED-994C-BE2B-CCB2AE32D798}"/>
                </a:ext>
              </a:extLst>
            </p:cNvPr>
            <p:cNvSpPr txBox="1"/>
            <p:nvPr/>
          </p:nvSpPr>
          <p:spPr>
            <a:xfrm>
              <a:off x="6299049" y="4494812"/>
              <a:ext cx="2652207" cy="1354385"/>
            </a:xfrm>
            <a:prstGeom prst="rect">
              <a:avLst/>
            </a:prstGeom>
            <a:noFill/>
          </p:spPr>
          <p:txBody>
            <a:bodyPr wrap="square" lIns="144004" tIns="115203" rIns="144004" bIns="115203" rtlCol="0">
              <a:spAutoFit/>
            </a:bodyPr>
            <a:lstStyle/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89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本地存储</a:t>
              </a:r>
              <a:endParaRPr lang="en-US" sz="189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zh-CN" altLang="en-US" sz="1417" dirty="0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可供应用程序使用的</a:t>
              </a:r>
              <a:r>
                <a:rPr lang="en-US" altLang="zh-CN" sz="1417" dirty="0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20GB</a:t>
              </a:r>
              <a:r>
                <a:rPr lang="zh-CN" altLang="en-US" sz="1417" dirty="0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临时存储空间</a:t>
              </a:r>
              <a:endParaRPr lang="en-US" sz="1417" dirty="0">
                <a:solidFill>
                  <a:srgbClr val="FFCE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10BBF0-B8D6-B343-8008-AB14A9539A0E}"/>
              </a:ext>
            </a:extLst>
          </p:cNvPr>
          <p:cNvGrpSpPr/>
          <p:nvPr/>
        </p:nvGrpSpPr>
        <p:grpSpPr>
          <a:xfrm>
            <a:off x="8715539" y="2168040"/>
            <a:ext cx="2338933" cy="1721366"/>
            <a:chOff x="11452525" y="3435627"/>
            <a:chExt cx="2970365" cy="21860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861FFF-418F-6F45-9153-0F57C37D630B}"/>
                </a:ext>
              </a:extLst>
            </p:cNvPr>
            <p:cNvSpPr txBox="1"/>
            <p:nvPr/>
          </p:nvSpPr>
          <p:spPr>
            <a:xfrm>
              <a:off x="11452525" y="4516575"/>
              <a:ext cx="2970365" cy="1105128"/>
            </a:xfrm>
            <a:prstGeom prst="rect">
              <a:avLst/>
            </a:prstGeom>
            <a:noFill/>
          </p:spPr>
          <p:txBody>
            <a:bodyPr wrap="square" lIns="144004" tIns="115203" rIns="144004" bIns="115203" rtlCol="0">
              <a:spAutoFit/>
            </a:bodyPr>
            <a:lstStyle/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89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无需关注补丁</a:t>
              </a:r>
              <a:endParaRPr lang="en-US" sz="189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zh-CN" altLang="en-US" sz="1417" dirty="0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基础设施永远是最新补丁</a:t>
              </a:r>
              <a:endParaRPr lang="en-US" sz="1417" dirty="0">
                <a:solidFill>
                  <a:srgbClr val="FFCE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EA6FDB-8F57-2B45-946F-D2878B2D9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482135" y="3435627"/>
              <a:ext cx="911148" cy="91114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1F0232-1328-9B4F-932B-9933436AADBE}"/>
              </a:ext>
            </a:extLst>
          </p:cNvPr>
          <p:cNvGrpSpPr/>
          <p:nvPr/>
        </p:nvGrpSpPr>
        <p:grpSpPr>
          <a:xfrm>
            <a:off x="557526" y="2021114"/>
            <a:ext cx="1980053" cy="2051645"/>
            <a:chOff x="586595" y="3238500"/>
            <a:chExt cx="2514599" cy="26055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7EF3C4-443C-414F-8974-A849DBBD280D}"/>
                </a:ext>
              </a:extLst>
            </p:cNvPr>
            <p:cNvSpPr txBox="1"/>
            <p:nvPr/>
          </p:nvSpPr>
          <p:spPr>
            <a:xfrm>
              <a:off x="586595" y="4489633"/>
              <a:ext cx="2514599" cy="1354385"/>
            </a:xfrm>
            <a:prstGeom prst="rect">
              <a:avLst/>
            </a:prstGeom>
            <a:noFill/>
          </p:spPr>
          <p:txBody>
            <a:bodyPr wrap="square" lIns="144004" tIns="115203" rIns="144004" bIns="115203" rtlCol="0">
              <a:spAutoFit/>
            </a:bodyPr>
            <a:lstStyle/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89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主机操作系统</a:t>
              </a:r>
              <a:endParaRPr lang="en-US" sz="189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  <a:p>
              <a:pPr algn="ctr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zh-CN" altLang="en-US" sz="1417" dirty="0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每月无需再花费数小时来维护 </a:t>
              </a:r>
              <a:r>
                <a:rPr lang="en-US" altLang="zh-CN" sz="1417" dirty="0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AMI</a:t>
              </a:r>
              <a:endParaRPr lang="en-US" sz="1417" dirty="0">
                <a:solidFill>
                  <a:srgbClr val="FFCE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2172DBB-2651-BD4E-A950-21348C097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95376" y="3238500"/>
              <a:ext cx="1097038" cy="1097038"/>
            </a:xfrm>
            <a:prstGeom prst="rect">
              <a:avLst/>
            </a:prstGeom>
          </p:spPr>
        </p:pic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9670A06E-5020-49E2-2894-93A48A7A90BF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lang="zh-CN" altLang="en-US" sz="2800" i="0" dirty="0">
                <a:effectLst/>
                <a:latin typeface="Roboto" panose="02000000000000000000" pitchFamily="2" charset="0"/>
              </a:rPr>
              <a:t>操作容器的无服务器体验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69892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8F3209-75D8-F041-B493-EB9E4E7307F3}"/>
              </a:ext>
            </a:extLst>
          </p:cNvPr>
          <p:cNvSpPr/>
          <p:nvPr/>
        </p:nvSpPr>
        <p:spPr>
          <a:xfrm>
            <a:off x="2044432" y="5034616"/>
            <a:ext cx="4114395" cy="6312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Physical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2ED3D-8A47-AF41-B3E9-90F5E3AF73DB}"/>
              </a:ext>
            </a:extLst>
          </p:cNvPr>
          <p:cNvSpPr/>
          <p:nvPr/>
        </p:nvSpPr>
        <p:spPr>
          <a:xfrm>
            <a:off x="2044432" y="4264580"/>
            <a:ext cx="4114395" cy="6312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D945C4-D010-B048-9689-9EE27D520DC1}"/>
              </a:ext>
            </a:extLst>
          </p:cNvPr>
          <p:cNvSpPr/>
          <p:nvPr/>
        </p:nvSpPr>
        <p:spPr>
          <a:xfrm>
            <a:off x="2044432" y="3494543"/>
            <a:ext cx="4114395" cy="6312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Operating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C9F47A-0D39-BA41-A6D5-4AFCABB643EF}"/>
              </a:ext>
            </a:extLst>
          </p:cNvPr>
          <p:cNvSpPr/>
          <p:nvPr/>
        </p:nvSpPr>
        <p:spPr>
          <a:xfrm>
            <a:off x="2044431" y="1954469"/>
            <a:ext cx="4114395" cy="6312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Containerized Applications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94E16-7F73-5545-9F04-B5FF17274205}"/>
              </a:ext>
            </a:extLst>
          </p:cNvPr>
          <p:cNvGrpSpPr/>
          <p:nvPr/>
        </p:nvGrpSpPr>
        <p:grpSpPr>
          <a:xfrm>
            <a:off x="2044430" y="2724505"/>
            <a:ext cx="4114395" cy="631250"/>
            <a:chOff x="2857500" y="3269279"/>
            <a:chExt cx="5225140" cy="8016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CD228E-0833-5547-A2F8-8AAF9A1F24B7}"/>
                </a:ext>
              </a:extLst>
            </p:cNvPr>
            <p:cNvSpPr/>
            <p:nvPr/>
          </p:nvSpPr>
          <p:spPr>
            <a:xfrm>
              <a:off x="2857500" y="3269280"/>
              <a:ext cx="1775116" cy="80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9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Container Runtime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350C4-CDA6-9649-A2CD-F4096D8D7145}"/>
                </a:ext>
              </a:extLst>
            </p:cNvPr>
            <p:cNvSpPr/>
            <p:nvPr/>
          </p:nvSpPr>
          <p:spPr>
            <a:xfrm>
              <a:off x="4800599" y="3269279"/>
              <a:ext cx="3282041" cy="80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9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Storage, Logging, Monitoring Plugins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CF90D51-322E-784D-B292-DCCB36BC287A}"/>
              </a:ext>
            </a:extLst>
          </p:cNvPr>
          <p:cNvSpPr/>
          <p:nvPr/>
        </p:nvSpPr>
        <p:spPr>
          <a:xfrm>
            <a:off x="6853132" y="2724506"/>
            <a:ext cx="4114395" cy="29413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AWS Fargate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2A722C-8180-BB42-8338-4B324016474A}"/>
              </a:ext>
            </a:extLst>
          </p:cNvPr>
          <p:cNvSpPr/>
          <p:nvPr/>
        </p:nvSpPr>
        <p:spPr>
          <a:xfrm>
            <a:off x="6853131" y="1954469"/>
            <a:ext cx="4114395" cy="6312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Containerized Applications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53CB8B-AD89-BF46-B949-05D227D1E1C2}"/>
              </a:ext>
            </a:extLst>
          </p:cNvPr>
          <p:cNvSpPr txBox="1"/>
          <p:nvPr/>
        </p:nvSpPr>
        <p:spPr>
          <a:xfrm>
            <a:off x="3384927" y="1151545"/>
            <a:ext cx="143340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2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EC</a:t>
            </a:r>
            <a:r>
              <a:rPr lang="en-US" altLang="zh-CN" sz="252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2</a:t>
            </a:r>
            <a:r>
              <a:rPr lang="zh-CN" altLang="en-US" sz="252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实例</a:t>
            </a:r>
            <a:endParaRPr lang="en-US" sz="252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BBC83-A8F0-2741-AA18-038EEC8B3759}"/>
              </a:ext>
            </a:extLst>
          </p:cNvPr>
          <p:cNvSpPr txBox="1"/>
          <p:nvPr/>
        </p:nvSpPr>
        <p:spPr>
          <a:xfrm>
            <a:off x="7777455" y="1151774"/>
            <a:ext cx="226574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2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AWS </a:t>
            </a:r>
            <a:r>
              <a:rPr lang="en-US" sz="252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Fargate</a:t>
            </a:r>
            <a:endParaRPr lang="en-US" sz="252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AFBA04-42E1-5C44-A710-B96D91C47AA1}"/>
              </a:ext>
            </a:extLst>
          </p:cNvPr>
          <p:cNvSpPr/>
          <p:nvPr/>
        </p:nvSpPr>
        <p:spPr>
          <a:xfrm>
            <a:off x="432100" y="1954469"/>
            <a:ext cx="1247177" cy="6312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 </a:t>
            </a:r>
            <a:b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28F75B-8C43-204B-B8F9-985570B959E0}"/>
              </a:ext>
            </a:extLst>
          </p:cNvPr>
          <p:cNvSpPr/>
          <p:nvPr/>
        </p:nvSpPr>
        <p:spPr>
          <a:xfrm>
            <a:off x="432100" y="2724506"/>
            <a:ext cx="1247177" cy="6312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AWS </a:t>
            </a:r>
            <a:b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189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Manages</a:t>
            </a:r>
          </a:p>
        </p:txBody>
      </p:sp>
      <p:sp>
        <p:nvSpPr>
          <p:cNvPr id="18" name="Left Brace 23">
            <a:extLst>
              <a:ext uri="{FF2B5EF4-FFF2-40B4-BE49-F238E27FC236}">
                <a16:creationId xmlns:a16="http://schemas.microsoft.com/office/drawing/2014/main" id="{97C80367-7E9F-FA16-624C-5A965D7FDA07}"/>
              </a:ext>
            </a:extLst>
          </p:cNvPr>
          <p:cNvSpPr>
            <a:spLocks noChangeAspect="1"/>
          </p:cNvSpPr>
          <p:nvPr/>
        </p:nvSpPr>
        <p:spPr>
          <a:xfrm rot="10800000">
            <a:off x="6291099" y="2724507"/>
            <a:ext cx="328382" cy="2941358"/>
          </a:xfrm>
          <a:prstGeom prst="leftBrace">
            <a:avLst/>
          </a:prstGeom>
          <a:noFill/>
          <a:ln w="19050" cap="rnd" cmpd="sng" algn="ctr">
            <a:solidFill>
              <a:schemeClr val="accent4"/>
            </a:solidFill>
            <a:prstDash val="solid"/>
            <a:headEnd type="none" w="lg" len="lg"/>
            <a:tailEnd type="none" w="lg" len="lg"/>
          </a:ln>
          <a:effectLst/>
        </p:spPr>
        <p:txBody>
          <a:bodyPr rtlCol="0" anchor="ctr"/>
          <a:lstStyle/>
          <a:p>
            <a:pPr marL="0" marR="0" lvl="0" indent="0" algn="ctr" defTabSz="10969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234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选择</a:t>
            </a:r>
            <a:r>
              <a:rPr kumimoji="1" lang="en-US" altLang="zh-CN" sz="2800" dirty="0"/>
              <a:t>Lambda</a:t>
            </a:r>
            <a:r>
              <a:rPr kumimoji="1" lang="zh-CN" altLang="en-US" sz="2800" dirty="0"/>
              <a:t>还是容器 </a:t>
            </a:r>
            <a:r>
              <a:rPr kumimoji="1" lang="en-US" altLang="zh-CN" sz="2800" dirty="0"/>
              <a:t>(Fargate)</a:t>
            </a:r>
            <a:endParaRPr kumimoji="1" lang="zh-CN" altLang="en-US" sz="2800" dirty="0"/>
          </a:p>
        </p:txBody>
      </p:sp>
      <p:sp>
        <p:nvSpPr>
          <p:cNvPr id="15" name="TextBox 169">
            <a:extLst>
              <a:ext uri="{FF2B5EF4-FFF2-40B4-BE49-F238E27FC236}">
                <a16:creationId xmlns:a16="http://schemas.microsoft.com/office/drawing/2014/main" id="{DE0174C8-E2EF-F02E-0A32-A799EDDF9FED}"/>
              </a:ext>
            </a:extLst>
          </p:cNvPr>
          <p:cNvSpPr txBox="1"/>
          <p:nvPr/>
        </p:nvSpPr>
        <p:spPr>
          <a:xfrm>
            <a:off x="5009835" y="1975948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en-US" altLang="zh-CN" sz="800" dirty="0">
                <a:latin typeface="+mn-ea"/>
              </a:rPr>
              <a:t>10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3BEF742-9286-BAC8-3169-A1D4F167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32736"/>
              </a:clrFrom>
              <a:clrTo>
                <a:srgbClr val="1327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94" y="1365192"/>
            <a:ext cx="11391900" cy="4256716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A8B64AE0-52A5-5590-8A73-CE3337610D24}"/>
              </a:ext>
            </a:extLst>
          </p:cNvPr>
          <p:cNvSpPr txBox="1"/>
          <p:nvPr/>
        </p:nvSpPr>
        <p:spPr>
          <a:xfrm>
            <a:off x="4955425" y="1968817"/>
            <a:ext cx="428319" cy="1743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3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 GB</a:t>
            </a:r>
          </a:p>
        </p:txBody>
      </p:sp>
    </p:spTree>
    <p:extLst>
      <p:ext uri="{BB962C8B-B14F-4D97-AF65-F5344CB8AC3E}">
        <p14:creationId xmlns:p14="http://schemas.microsoft.com/office/powerpoint/2010/main" val="755909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BF8DBB9-6C49-DA4B-A825-3F3F3D11F229}"/>
              </a:ext>
            </a:extLst>
          </p:cNvPr>
          <p:cNvGrpSpPr/>
          <p:nvPr/>
        </p:nvGrpSpPr>
        <p:grpSpPr>
          <a:xfrm>
            <a:off x="2194081" y="2021114"/>
            <a:ext cx="2091086" cy="2005475"/>
            <a:chOff x="3315911" y="3286598"/>
            <a:chExt cx="2655608" cy="254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8AF4E1-F4B6-7C4E-B343-D31404015C38}"/>
                </a:ext>
              </a:extLst>
            </p:cNvPr>
            <p:cNvSpPr txBox="1"/>
            <p:nvPr/>
          </p:nvSpPr>
          <p:spPr>
            <a:xfrm>
              <a:off x="3315911" y="4479097"/>
              <a:ext cx="2655608" cy="1354386"/>
            </a:xfrm>
            <a:prstGeom prst="rect">
              <a:avLst/>
            </a:prstGeom>
            <a:noFill/>
          </p:spPr>
          <p:txBody>
            <a:bodyPr wrap="square" lIns="144004" tIns="115203" rIns="144004" bIns="115203" rtlCol="0">
              <a:spAutoFit/>
            </a:bodyPr>
            <a:lstStyle/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89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网络隔离</a:t>
              </a:r>
              <a:endParaRPr lang="en-US" sz="189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417" dirty="0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Containers get dedicated ENIs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53F5D4A-7AFF-AE4A-AB92-AEF2D6B11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31277" y="3286598"/>
              <a:ext cx="1048940" cy="104894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8DB9CB-4B1C-824B-989E-F0E88CC4C768}"/>
              </a:ext>
            </a:extLst>
          </p:cNvPr>
          <p:cNvGrpSpPr/>
          <p:nvPr/>
        </p:nvGrpSpPr>
        <p:grpSpPr>
          <a:xfrm>
            <a:off x="4399558" y="2057561"/>
            <a:ext cx="2088408" cy="1769704"/>
            <a:chOff x="6360331" y="3352479"/>
            <a:chExt cx="2652207" cy="2247463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2795602-E698-C141-AB27-5E164A0E2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45648" y="3352479"/>
              <a:ext cx="959010" cy="9590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2D02F0-39ED-994C-BE2B-CCB2AE32D798}"/>
                </a:ext>
              </a:extLst>
            </p:cNvPr>
            <p:cNvSpPr txBox="1"/>
            <p:nvPr/>
          </p:nvSpPr>
          <p:spPr>
            <a:xfrm>
              <a:off x="6360331" y="4494814"/>
              <a:ext cx="2652207" cy="1105128"/>
            </a:xfrm>
            <a:prstGeom prst="rect">
              <a:avLst/>
            </a:prstGeom>
            <a:noFill/>
          </p:spPr>
          <p:txBody>
            <a:bodyPr wrap="square" lIns="144004" tIns="115203" rIns="144004" bIns="115203" rtlCol="0">
              <a:spAutoFit/>
            </a:bodyPr>
            <a:lstStyle/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89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存储隔离</a:t>
              </a:r>
              <a:endParaRPr lang="en-US" sz="189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417" dirty="0" err="1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专用的本地加密存储</a:t>
              </a:r>
              <a:endParaRPr lang="en-US" sz="1417" dirty="0">
                <a:solidFill>
                  <a:srgbClr val="FFCE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246662-BBE4-6D48-916D-15FD4A64ED7B}"/>
              </a:ext>
            </a:extLst>
          </p:cNvPr>
          <p:cNvGrpSpPr/>
          <p:nvPr/>
        </p:nvGrpSpPr>
        <p:grpSpPr>
          <a:xfrm>
            <a:off x="6602357" y="2130166"/>
            <a:ext cx="2432114" cy="1896423"/>
            <a:chOff x="10604761" y="3435627"/>
            <a:chExt cx="3088701" cy="240839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8624D59-B88B-F64B-90C8-E2A0395E6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699156" y="3435627"/>
              <a:ext cx="899911" cy="89991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B136D-C286-9244-A8F5-FA4937D56EF8}"/>
                </a:ext>
              </a:extLst>
            </p:cNvPr>
            <p:cNvSpPr txBox="1"/>
            <p:nvPr/>
          </p:nvSpPr>
          <p:spPr>
            <a:xfrm>
              <a:off x="10604761" y="4489634"/>
              <a:ext cx="3088701" cy="1354386"/>
            </a:xfrm>
            <a:prstGeom prst="rect">
              <a:avLst/>
            </a:prstGeom>
            <a:noFill/>
          </p:spPr>
          <p:txBody>
            <a:bodyPr wrap="square" lIns="144004" tIns="115203" rIns="144004" bIns="115203" rtlCol="0">
              <a:spAutoFit/>
            </a:bodyPr>
            <a:lstStyle/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89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凭证隔离</a:t>
              </a:r>
              <a:endParaRPr lang="en-US" sz="189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  <a:p>
              <a:pPr algn="ctr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417" dirty="0" err="1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容器获得应用程序所需要的凭证</a:t>
              </a:r>
              <a:endParaRPr lang="en-US" sz="1417" dirty="0">
                <a:solidFill>
                  <a:srgbClr val="FFCE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1F0232-1328-9B4F-932B-9933436AADBE}"/>
              </a:ext>
            </a:extLst>
          </p:cNvPr>
          <p:cNvGrpSpPr/>
          <p:nvPr/>
        </p:nvGrpSpPr>
        <p:grpSpPr>
          <a:xfrm>
            <a:off x="99637" y="2021114"/>
            <a:ext cx="1980053" cy="1855373"/>
            <a:chOff x="586595" y="3238500"/>
            <a:chExt cx="2514599" cy="23562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7EF3C4-443C-414F-8974-A849DBBD280D}"/>
                </a:ext>
              </a:extLst>
            </p:cNvPr>
            <p:cNvSpPr txBox="1"/>
            <p:nvPr/>
          </p:nvSpPr>
          <p:spPr>
            <a:xfrm>
              <a:off x="586595" y="4489632"/>
              <a:ext cx="2514599" cy="1105128"/>
            </a:xfrm>
            <a:prstGeom prst="rect">
              <a:avLst/>
            </a:prstGeom>
            <a:noFill/>
          </p:spPr>
          <p:txBody>
            <a:bodyPr wrap="square" lIns="144004" tIns="115203" rIns="144004" bIns="115203" rtlCol="0">
              <a:spAutoFit/>
            </a:bodyPr>
            <a:lstStyle/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89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硬件虚拟化</a:t>
              </a:r>
              <a:endParaRPr lang="en-US" sz="189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417" dirty="0" err="1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容器之间是隔离的</a:t>
              </a:r>
              <a:endParaRPr lang="en-US" sz="1417" dirty="0">
                <a:solidFill>
                  <a:srgbClr val="FFCE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2172DBB-2651-BD4E-A950-21348C097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95376" y="3238500"/>
              <a:ext cx="1097038" cy="1097038"/>
            </a:xfrm>
            <a:prstGeom prst="rect">
              <a:avLst/>
            </a:prstGeom>
          </p:spPr>
        </p:pic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2ABC7A1D-C844-5D0B-17B6-CB069B416A5D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设计之初就考虑安全</a:t>
            </a: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C5F70A28-1AC2-6F06-AA3D-5FB9F5CC6118}"/>
              </a:ext>
            </a:extLst>
          </p:cNvPr>
          <p:cNvGrpSpPr/>
          <p:nvPr/>
        </p:nvGrpSpPr>
        <p:grpSpPr>
          <a:xfrm>
            <a:off x="9148861" y="2141849"/>
            <a:ext cx="2338933" cy="1721366"/>
            <a:chOff x="11452525" y="3435627"/>
            <a:chExt cx="2970365" cy="2186076"/>
          </a:xfrm>
        </p:grpSpPr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8620A727-CDA7-111E-FABE-670BF61746D6}"/>
                </a:ext>
              </a:extLst>
            </p:cNvPr>
            <p:cNvSpPr txBox="1"/>
            <p:nvPr/>
          </p:nvSpPr>
          <p:spPr>
            <a:xfrm>
              <a:off x="11452525" y="4516575"/>
              <a:ext cx="2970365" cy="1105128"/>
            </a:xfrm>
            <a:prstGeom prst="rect">
              <a:avLst/>
            </a:prstGeom>
            <a:noFill/>
          </p:spPr>
          <p:txBody>
            <a:bodyPr wrap="square" lIns="144004" tIns="115203" rIns="144004" bIns="115203" rtlCol="0">
              <a:spAutoFit/>
            </a:bodyPr>
            <a:lstStyle/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en-US" sz="189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无需关注补丁</a:t>
              </a:r>
              <a:endParaRPr lang="en-US" sz="189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  <a:p>
              <a:pPr algn="ctr" defTabSz="863945">
                <a:lnSpc>
                  <a:spcPct val="90000"/>
                </a:lnSpc>
                <a:spcAft>
                  <a:spcPts val="1417"/>
                </a:spcAft>
                <a:defRPr/>
              </a:pPr>
              <a:r>
                <a:rPr lang="zh-CN" altLang="en-US" sz="1417" dirty="0">
                  <a:solidFill>
                    <a:srgbClr val="FFCE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基础设施永远是最新补丁</a:t>
              </a:r>
              <a:endParaRPr lang="en-US" sz="1417" dirty="0">
                <a:solidFill>
                  <a:srgbClr val="FFCE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endParaRPr>
            </a:p>
          </p:txBody>
        </p:sp>
        <p:pic>
          <p:nvPicPr>
            <p:cNvPr id="23" name="Graphic 15">
              <a:extLst>
                <a:ext uri="{FF2B5EF4-FFF2-40B4-BE49-F238E27FC236}">
                  <a16:creationId xmlns:a16="http://schemas.microsoft.com/office/drawing/2014/main" id="{83F3861E-531E-4471-71E5-E1149B77E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482135" y="3435627"/>
              <a:ext cx="911148" cy="911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4173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21D147-D4D3-44BB-98BB-BA86490D1262}"/>
              </a:ext>
            </a:extLst>
          </p:cNvPr>
          <p:cNvSpPr/>
          <p:nvPr/>
        </p:nvSpPr>
        <p:spPr>
          <a:xfrm>
            <a:off x="719715" y="2455816"/>
            <a:ext cx="4197856" cy="3177059"/>
          </a:xfrm>
          <a:prstGeom prst="rect">
            <a:avLst/>
          </a:prstGeom>
          <a:noFill/>
          <a:ln w="127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10" tIns="72002"/>
          <a:lstStyle/>
          <a:p>
            <a:pPr>
              <a:defRPr/>
            </a:pPr>
            <a:endParaRPr lang="en-US" sz="945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Graphic 101">
            <a:extLst>
              <a:ext uri="{FF2B5EF4-FFF2-40B4-BE49-F238E27FC236}">
                <a16:creationId xmlns:a16="http://schemas.microsoft.com/office/drawing/2014/main" id="{69092414-DD7F-4EC9-A979-6D9CE715A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16" y="2455817"/>
            <a:ext cx="785210" cy="78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75F6ED-9605-49D3-A91C-051041E6382B}"/>
              </a:ext>
            </a:extLst>
          </p:cNvPr>
          <p:cNvGrpSpPr/>
          <p:nvPr/>
        </p:nvGrpSpPr>
        <p:grpSpPr>
          <a:xfrm>
            <a:off x="577224" y="4367586"/>
            <a:ext cx="1870405" cy="962390"/>
            <a:chOff x="732942" y="3545024"/>
            <a:chExt cx="2375350" cy="1222202"/>
          </a:xfrm>
        </p:grpSpPr>
        <p:sp>
          <p:nvSpPr>
            <p:cNvPr id="7" name="TextBox 25">
              <a:extLst>
                <a:ext uri="{FF2B5EF4-FFF2-40B4-BE49-F238E27FC236}">
                  <a16:creationId xmlns:a16="http://schemas.microsoft.com/office/drawing/2014/main" id="{B3D3D3AA-E694-434A-8B6C-339C828F7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8" name="Graphic 32">
              <a:extLst>
                <a:ext uri="{FF2B5EF4-FFF2-40B4-BE49-F238E27FC236}">
                  <a16:creationId xmlns:a16="http://schemas.microsoft.com/office/drawing/2014/main" id="{7110EB19-C9E5-4A6C-B01B-53DEE08AF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B4FE0D-7DCB-4811-B660-9BC024D7A9B4}"/>
              </a:ext>
            </a:extLst>
          </p:cNvPr>
          <p:cNvGrpSpPr/>
          <p:nvPr/>
        </p:nvGrpSpPr>
        <p:grpSpPr>
          <a:xfrm>
            <a:off x="1883440" y="4367586"/>
            <a:ext cx="1870405" cy="962390"/>
            <a:chOff x="732942" y="3545024"/>
            <a:chExt cx="2375350" cy="1222202"/>
          </a:xfrm>
        </p:grpSpPr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BB64B9DC-796E-4C8B-9148-9A76A985A6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14" name="Graphic 32">
              <a:extLst>
                <a:ext uri="{FF2B5EF4-FFF2-40B4-BE49-F238E27FC236}">
                  <a16:creationId xmlns:a16="http://schemas.microsoft.com/office/drawing/2014/main" id="{1E393A56-7757-4AE2-8168-7F9547E82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2B6E10-466E-4CEA-9E96-DBA7AEDB6E8D}"/>
              </a:ext>
            </a:extLst>
          </p:cNvPr>
          <p:cNvGrpSpPr/>
          <p:nvPr/>
        </p:nvGrpSpPr>
        <p:grpSpPr>
          <a:xfrm>
            <a:off x="3179203" y="4367586"/>
            <a:ext cx="1870405" cy="962390"/>
            <a:chOff x="732942" y="3545024"/>
            <a:chExt cx="2375350" cy="1222202"/>
          </a:xfrm>
        </p:grpSpPr>
        <p:sp>
          <p:nvSpPr>
            <p:cNvPr id="16" name="TextBox 25">
              <a:extLst>
                <a:ext uri="{FF2B5EF4-FFF2-40B4-BE49-F238E27FC236}">
                  <a16:creationId xmlns:a16="http://schemas.microsoft.com/office/drawing/2014/main" id="{613086C4-8B33-4A68-8318-9446E3EBB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17" name="Graphic 32">
              <a:extLst>
                <a:ext uri="{FF2B5EF4-FFF2-40B4-BE49-F238E27FC236}">
                  <a16:creationId xmlns:a16="http://schemas.microsoft.com/office/drawing/2014/main" id="{9B664245-455C-437B-9497-94167A9B9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84136C-7785-4821-9E6A-DC9501663AE3}"/>
              </a:ext>
            </a:extLst>
          </p:cNvPr>
          <p:cNvSpPr txBox="1"/>
          <p:nvPr/>
        </p:nvSpPr>
        <p:spPr>
          <a:xfrm>
            <a:off x="719715" y="1181070"/>
            <a:ext cx="4197856" cy="44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8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EC2节点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0FD7E8-2AC5-4147-83DF-1855939B85C9}"/>
              </a:ext>
            </a:extLst>
          </p:cNvPr>
          <p:cNvSpPr txBox="1"/>
          <p:nvPr/>
        </p:nvSpPr>
        <p:spPr>
          <a:xfrm>
            <a:off x="753519" y="1641917"/>
            <a:ext cx="419785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每个</a:t>
            </a:r>
            <a:r>
              <a:rPr lang="en-US" altLang="zh-CN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VM</a:t>
            </a:r>
            <a:r>
              <a:rPr lang="zh-CN" alt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上会有由许多</a:t>
            </a:r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ECS</a:t>
            </a:r>
            <a:r>
              <a:rPr lang="zh-CN" alt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任务或</a:t>
            </a:r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EKS Pods</a:t>
            </a:r>
            <a:r>
              <a:rPr lang="zh-CN" alt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运行的一个或多个容器</a:t>
            </a:r>
            <a:endParaRPr lang="en-US" sz="157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D9AA1B-911B-4BA1-9720-89C7207F4A57}"/>
              </a:ext>
            </a:extLst>
          </p:cNvPr>
          <p:cNvSpPr/>
          <p:nvPr/>
        </p:nvSpPr>
        <p:spPr>
          <a:xfrm>
            <a:off x="6016173" y="2455816"/>
            <a:ext cx="4197856" cy="1514576"/>
          </a:xfrm>
          <a:prstGeom prst="rect">
            <a:avLst/>
          </a:prstGeom>
          <a:noFill/>
          <a:ln w="127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10" tIns="72002"/>
          <a:lstStyle/>
          <a:p>
            <a:pPr>
              <a:defRPr/>
            </a:pPr>
            <a:endParaRPr lang="en-US" sz="945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2" name="Graphic 101">
            <a:extLst>
              <a:ext uri="{FF2B5EF4-FFF2-40B4-BE49-F238E27FC236}">
                <a16:creationId xmlns:a16="http://schemas.microsoft.com/office/drawing/2014/main" id="{269029DF-47A1-4912-94F9-64441754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74" y="2455817"/>
            <a:ext cx="785210" cy="78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6594078-5BF4-4B28-BDAE-2A3151F472AE}"/>
              </a:ext>
            </a:extLst>
          </p:cNvPr>
          <p:cNvSpPr txBox="1"/>
          <p:nvPr/>
        </p:nvSpPr>
        <p:spPr>
          <a:xfrm>
            <a:off x="6016173" y="1181070"/>
            <a:ext cx="4197856" cy="44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83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Fargate实例</a:t>
            </a:r>
            <a:endParaRPr lang="en-US" sz="228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15F913-1E84-48C4-8A32-EB6D3A2551E3}"/>
              </a:ext>
            </a:extLst>
          </p:cNvPr>
          <p:cNvSpPr txBox="1"/>
          <p:nvPr/>
        </p:nvSpPr>
        <p:spPr>
          <a:xfrm>
            <a:off x="6049977" y="1641917"/>
            <a:ext cx="419785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每个VM上仅有一个ECS</a:t>
            </a:r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 </a:t>
            </a:r>
            <a:r>
              <a:rPr lang="en-US" sz="1575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Task或EKS</a:t>
            </a:r>
            <a:r>
              <a:rPr lang="zh-CN" alt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 </a:t>
            </a:r>
            <a:r>
              <a:rPr lang="en-US" altLang="zh-CN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Pod</a:t>
            </a:r>
            <a:r>
              <a:rPr lang="zh-CN" alt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运行的一个或多个容器</a:t>
            </a:r>
            <a:endParaRPr lang="en-US" sz="157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pic>
        <p:nvPicPr>
          <p:cNvPr id="89" name="Graphic 14">
            <a:extLst>
              <a:ext uri="{FF2B5EF4-FFF2-40B4-BE49-F238E27FC236}">
                <a16:creationId xmlns:a16="http://schemas.microsoft.com/office/drawing/2014/main" id="{4BC3361B-15B0-4EB7-9081-5AE2F29CC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405" y="2463919"/>
            <a:ext cx="774349" cy="77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9065DE45-8383-4A22-9881-B5F30B7C1269}"/>
              </a:ext>
            </a:extLst>
          </p:cNvPr>
          <p:cNvSpPr/>
          <p:nvPr/>
        </p:nvSpPr>
        <p:spPr>
          <a:xfrm>
            <a:off x="894970" y="4369155"/>
            <a:ext cx="3877819" cy="1020706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2"/>
          <a:lstStyle/>
          <a:p>
            <a:pPr algn="ctr">
              <a:defRPr/>
            </a:pPr>
            <a:endParaRPr lang="en-US" sz="94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EE36D1-888F-4A4D-9724-AFD7991F6B5D}"/>
              </a:ext>
            </a:extLst>
          </p:cNvPr>
          <p:cNvSpPr txBox="1"/>
          <p:nvPr/>
        </p:nvSpPr>
        <p:spPr>
          <a:xfrm>
            <a:off x="857892" y="4090454"/>
            <a:ext cx="108741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Task/Pod C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9D8249-63F6-48D3-BFA6-06B8FB34AFFF}"/>
              </a:ext>
            </a:extLst>
          </p:cNvPr>
          <p:cNvGrpSpPr/>
          <p:nvPr/>
        </p:nvGrpSpPr>
        <p:grpSpPr>
          <a:xfrm>
            <a:off x="1481322" y="2945532"/>
            <a:ext cx="1870405" cy="962390"/>
            <a:chOff x="732942" y="3545024"/>
            <a:chExt cx="2375350" cy="1222202"/>
          </a:xfrm>
        </p:grpSpPr>
        <p:sp>
          <p:nvSpPr>
            <p:cNvPr id="96" name="TextBox 25">
              <a:extLst>
                <a:ext uri="{FF2B5EF4-FFF2-40B4-BE49-F238E27FC236}">
                  <a16:creationId xmlns:a16="http://schemas.microsoft.com/office/drawing/2014/main" id="{656341A9-9CE9-4F67-9BE1-B026A4087C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97" name="Graphic 32">
              <a:extLst>
                <a:ext uri="{FF2B5EF4-FFF2-40B4-BE49-F238E27FC236}">
                  <a16:creationId xmlns:a16="http://schemas.microsoft.com/office/drawing/2014/main" id="{91316F38-DA8C-479A-9395-755DE50ED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190356BC-E3AA-4B07-A5BF-8749F27B8B95}"/>
              </a:ext>
            </a:extLst>
          </p:cNvPr>
          <p:cNvSpPr/>
          <p:nvPr/>
        </p:nvSpPr>
        <p:spPr>
          <a:xfrm>
            <a:off x="1811395" y="2947101"/>
            <a:ext cx="1192205" cy="1020706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2"/>
          <a:lstStyle/>
          <a:p>
            <a:pPr algn="ctr">
              <a:defRPr/>
            </a:pPr>
            <a:endParaRPr lang="en-US" sz="94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9E731A3-C567-45D7-86C9-8B0110A9369A}"/>
              </a:ext>
            </a:extLst>
          </p:cNvPr>
          <p:cNvSpPr txBox="1"/>
          <p:nvPr/>
        </p:nvSpPr>
        <p:spPr>
          <a:xfrm>
            <a:off x="1774317" y="2668400"/>
            <a:ext cx="113058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Task/Pod A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6FD28B5-63C2-4336-B373-8056D6018689}"/>
              </a:ext>
            </a:extLst>
          </p:cNvPr>
          <p:cNvGrpSpPr/>
          <p:nvPr/>
        </p:nvGrpSpPr>
        <p:grpSpPr>
          <a:xfrm>
            <a:off x="3003599" y="2955098"/>
            <a:ext cx="1870405" cy="962390"/>
            <a:chOff x="732942" y="3545024"/>
            <a:chExt cx="2375350" cy="1222202"/>
          </a:xfrm>
        </p:grpSpPr>
        <p:sp>
          <p:nvSpPr>
            <p:cNvPr id="101" name="TextBox 25">
              <a:extLst>
                <a:ext uri="{FF2B5EF4-FFF2-40B4-BE49-F238E27FC236}">
                  <a16:creationId xmlns:a16="http://schemas.microsoft.com/office/drawing/2014/main" id="{E07547E3-8BD3-4D8C-9743-F05ABC8D0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102" name="Graphic 32">
              <a:extLst>
                <a:ext uri="{FF2B5EF4-FFF2-40B4-BE49-F238E27FC236}">
                  <a16:creationId xmlns:a16="http://schemas.microsoft.com/office/drawing/2014/main" id="{96A39B3D-18CC-4341-B20C-A2F756FCF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422F07D-FB89-47DB-B5B0-A729B825CB83}"/>
              </a:ext>
            </a:extLst>
          </p:cNvPr>
          <p:cNvSpPr/>
          <p:nvPr/>
        </p:nvSpPr>
        <p:spPr>
          <a:xfrm>
            <a:off x="3333672" y="2956667"/>
            <a:ext cx="1192205" cy="1020706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2"/>
          <a:lstStyle/>
          <a:p>
            <a:pPr algn="ctr">
              <a:defRPr/>
            </a:pPr>
            <a:endParaRPr lang="en-US" sz="94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B57206-A648-43CD-8B75-7937D075F179}"/>
              </a:ext>
            </a:extLst>
          </p:cNvPr>
          <p:cNvSpPr txBox="1"/>
          <p:nvPr/>
        </p:nvSpPr>
        <p:spPr>
          <a:xfrm>
            <a:off x="3296595" y="2677966"/>
            <a:ext cx="113058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Task/Pod B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A7A4D1F-7787-4F63-9098-448202CAD401}"/>
              </a:ext>
            </a:extLst>
          </p:cNvPr>
          <p:cNvGrpSpPr/>
          <p:nvPr/>
        </p:nvGrpSpPr>
        <p:grpSpPr>
          <a:xfrm>
            <a:off x="6668063" y="2517443"/>
            <a:ext cx="1870405" cy="1299407"/>
            <a:chOff x="9067232" y="4107289"/>
            <a:chExt cx="2375350" cy="165020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154E7C0-6AF7-4C45-A9A9-35051BCC5CC8}"/>
                </a:ext>
              </a:extLst>
            </p:cNvPr>
            <p:cNvGrpSpPr/>
            <p:nvPr/>
          </p:nvGrpSpPr>
          <p:grpSpPr>
            <a:xfrm>
              <a:off x="9067232" y="4459235"/>
              <a:ext cx="2375350" cy="1222202"/>
              <a:chOff x="732942" y="3545024"/>
              <a:chExt cx="2375350" cy="1222202"/>
            </a:xfrm>
          </p:grpSpPr>
          <p:sp>
            <p:nvSpPr>
              <p:cNvPr id="106" name="TextBox 25">
                <a:extLst>
                  <a:ext uri="{FF2B5EF4-FFF2-40B4-BE49-F238E27FC236}">
                    <a16:creationId xmlns:a16="http://schemas.microsoft.com/office/drawing/2014/main" id="{617147A3-546A-4114-87A2-393F117026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2942" y="4342160"/>
                <a:ext cx="2375350" cy="4250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575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Container</a:t>
                </a:r>
              </a:p>
            </p:txBody>
          </p:sp>
          <p:pic>
            <p:nvPicPr>
              <p:cNvPr id="107" name="Graphic 32">
                <a:extLst>
                  <a:ext uri="{FF2B5EF4-FFF2-40B4-BE49-F238E27FC236}">
                    <a16:creationId xmlns:a16="http://schemas.microsoft.com/office/drawing/2014/main" id="{09074D27-0AB0-4AE5-B3DF-E3EFB501BF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2718" y="3545024"/>
                <a:ext cx="915798" cy="915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2E07BD2-620F-4985-8E0B-E1F44893B4D6}"/>
                </a:ext>
              </a:extLst>
            </p:cNvPr>
            <p:cNvSpPr/>
            <p:nvPr/>
          </p:nvSpPr>
          <p:spPr>
            <a:xfrm>
              <a:off x="9486413" y="4461229"/>
              <a:ext cx="1514059" cy="129626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2"/>
            <a:lstStyle/>
            <a:p>
              <a:pPr algn="ctr">
                <a:defRPr/>
              </a:pPr>
              <a:endParaRPr lang="en-US" sz="94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088ADB-8172-46F2-B125-4865CF915C2A}"/>
                </a:ext>
              </a:extLst>
            </p:cNvPr>
            <p:cNvSpPr txBox="1"/>
            <p:nvPr/>
          </p:nvSpPr>
          <p:spPr>
            <a:xfrm>
              <a:off x="9439324" y="4107289"/>
              <a:ext cx="1514059" cy="36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6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Task/Pod A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AF44E7F-DB34-446A-938E-B6828A302CDC}"/>
              </a:ext>
            </a:extLst>
          </p:cNvPr>
          <p:cNvSpPr/>
          <p:nvPr/>
        </p:nvSpPr>
        <p:spPr>
          <a:xfrm>
            <a:off x="6016173" y="4118299"/>
            <a:ext cx="4197856" cy="1514576"/>
          </a:xfrm>
          <a:prstGeom prst="rect">
            <a:avLst/>
          </a:prstGeom>
          <a:noFill/>
          <a:ln w="127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10" tIns="72002"/>
          <a:lstStyle/>
          <a:p>
            <a:pPr>
              <a:defRPr/>
            </a:pPr>
            <a:endParaRPr lang="en-US" sz="945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2" name="Graphic 101">
            <a:extLst>
              <a:ext uri="{FF2B5EF4-FFF2-40B4-BE49-F238E27FC236}">
                <a16:creationId xmlns:a16="http://schemas.microsoft.com/office/drawing/2014/main" id="{D96D36F5-E2A9-4E6D-A1DC-F0445909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74" y="4118299"/>
            <a:ext cx="785210" cy="78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Graphic 14">
            <a:extLst>
              <a:ext uri="{FF2B5EF4-FFF2-40B4-BE49-F238E27FC236}">
                <a16:creationId xmlns:a16="http://schemas.microsoft.com/office/drawing/2014/main" id="{507DC05B-6343-4760-B4B5-787181009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405" y="4126400"/>
            <a:ext cx="774349" cy="77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C2C84A1-FC5F-431C-86F6-B237227BC242}"/>
              </a:ext>
            </a:extLst>
          </p:cNvPr>
          <p:cNvGrpSpPr/>
          <p:nvPr/>
        </p:nvGrpSpPr>
        <p:grpSpPr>
          <a:xfrm>
            <a:off x="6612984" y="4457057"/>
            <a:ext cx="1870405" cy="962390"/>
            <a:chOff x="732942" y="3545024"/>
            <a:chExt cx="2375350" cy="1222202"/>
          </a:xfrm>
        </p:grpSpPr>
        <p:sp>
          <p:nvSpPr>
            <p:cNvPr id="118" name="TextBox 25">
              <a:extLst>
                <a:ext uri="{FF2B5EF4-FFF2-40B4-BE49-F238E27FC236}">
                  <a16:creationId xmlns:a16="http://schemas.microsoft.com/office/drawing/2014/main" id="{8C6CEBEF-76C8-4507-B796-036E87248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119" name="Graphic 32">
              <a:extLst>
                <a:ext uri="{FF2B5EF4-FFF2-40B4-BE49-F238E27FC236}">
                  <a16:creationId xmlns:a16="http://schemas.microsoft.com/office/drawing/2014/main" id="{4C265FAE-DBFC-4176-96EF-074BFEB33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F5F0625-9FE6-4B3E-B66C-B416AF849599}"/>
              </a:ext>
            </a:extLst>
          </p:cNvPr>
          <p:cNvSpPr/>
          <p:nvPr/>
        </p:nvSpPr>
        <p:spPr>
          <a:xfrm>
            <a:off x="6987925" y="4458626"/>
            <a:ext cx="3055015" cy="1020706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2"/>
          <a:lstStyle/>
          <a:p>
            <a:pPr algn="ctr">
              <a:defRPr/>
            </a:pPr>
            <a:endParaRPr lang="en-US" sz="94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8F2413F-2DD3-4B92-A550-6D4102578509}"/>
              </a:ext>
            </a:extLst>
          </p:cNvPr>
          <p:cNvSpPr txBox="1"/>
          <p:nvPr/>
        </p:nvSpPr>
        <p:spPr>
          <a:xfrm>
            <a:off x="6977982" y="4179925"/>
            <a:ext cx="112889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Task/Pod C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D1C5CEB-5374-426B-B83C-EFD1B67EB1AA}"/>
              </a:ext>
            </a:extLst>
          </p:cNvPr>
          <p:cNvGrpSpPr/>
          <p:nvPr/>
        </p:nvGrpSpPr>
        <p:grpSpPr>
          <a:xfrm>
            <a:off x="7585963" y="4455079"/>
            <a:ext cx="1870405" cy="962390"/>
            <a:chOff x="732942" y="3545024"/>
            <a:chExt cx="2375350" cy="1222202"/>
          </a:xfrm>
        </p:grpSpPr>
        <p:sp>
          <p:nvSpPr>
            <p:cNvPr id="121" name="TextBox 25">
              <a:extLst>
                <a:ext uri="{FF2B5EF4-FFF2-40B4-BE49-F238E27FC236}">
                  <a16:creationId xmlns:a16="http://schemas.microsoft.com/office/drawing/2014/main" id="{2BE3481D-99BC-4BA3-A100-7CB358158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122" name="Graphic 32">
              <a:extLst>
                <a:ext uri="{FF2B5EF4-FFF2-40B4-BE49-F238E27FC236}">
                  <a16:creationId xmlns:a16="http://schemas.microsoft.com/office/drawing/2014/main" id="{81CA777B-59BB-4750-86A4-8FF9F696E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FE088FF-186C-487C-8258-24373BB3BEAA}"/>
              </a:ext>
            </a:extLst>
          </p:cNvPr>
          <p:cNvGrpSpPr/>
          <p:nvPr/>
        </p:nvGrpSpPr>
        <p:grpSpPr>
          <a:xfrm>
            <a:off x="8558942" y="4459697"/>
            <a:ext cx="1870405" cy="962390"/>
            <a:chOff x="732942" y="3545024"/>
            <a:chExt cx="2375350" cy="1222202"/>
          </a:xfrm>
        </p:grpSpPr>
        <p:sp>
          <p:nvSpPr>
            <p:cNvPr id="124" name="TextBox 25">
              <a:extLst>
                <a:ext uri="{FF2B5EF4-FFF2-40B4-BE49-F238E27FC236}">
                  <a16:creationId xmlns:a16="http://schemas.microsoft.com/office/drawing/2014/main" id="{1CB1F04F-E4B2-49C4-80E8-39553CC27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125" name="Graphic 32">
              <a:extLst>
                <a:ext uri="{FF2B5EF4-FFF2-40B4-BE49-F238E27FC236}">
                  <a16:creationId xmlns:a16="http://schemas.microsoft.com/office/drawing/2014/main" id="{CBBA39A0-C733-41D5-9D11-DFC169434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5" name="Picture 2" descr="Image result for AWS Firecracker logo">
            <a:extLst>
              <a:ext uri="{FF2B5EF4-FFF2-40B4-BE49-F238E27FC236}">
                <a16:creationId xmlns:a16="http://schemas.microsoft.com/office/drawing/2014/main" id="{3122D9E4-C99D-F9A7-BEB6-FAB8BB8C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299" y="2695495"/>
            <a:ext cx="1430225" cy="3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AWS Firecracker logo">
            <a:extLst>
              <a:ext uri="{FF2B5EF4-FFF2-40B4-BE49-F238E27FC236}">
                <a16:creationId xmlns:a16="http://schemas.microsoft.com/office/drawing/2014/main" id="{5954CD80-68AB-F2FE-5C21-37C7D73DA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435" y="4288856"/>
            <a:ext cx="1430225" cy="3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978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CF16C9-55DD-DB43-9E61-52CAD68DAF5F}"/>
              </a:ext>
            </a:extLst>
          </p:cNvPr>
          <p:cNvSpPr/>
          <p:nvPr/>
        </p:nvSpPr>
        <p:spPr>
          <a:xfrm>
            <a:off x="586012" y="3740835"/>
            <a:ext cx="732246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51998">
              <a:spcAft>
                <a:spcPts val="756"/>
              </a:spcAft>
              <a:defRPr/>
            </a:pPr>
            <a:r>
              <a:rPr lang="en-US" sz="2520" kern="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按秒计费</a:t>
            </a:r>
            <a:r>
              <a:rPr lang="en-US" sz="252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  (最少</a:t>
            </a:r>
            <a:r>
              <a:rPr lang="en-US" altLang="zh-CN" sz="252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1</a:t>
            </a:r>
            <a:r>
              <a:rPr lang="zh-CN" altLang="en-US" sz="252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分钟</a:t>
            </a:r>
            <a:r>
              <a:rPr lang="en-US" sz="2520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40B6A-D447-774D-8654-8F3AFD805D24}"/>
              </a:ext>
            </a:extLst>
          </p:cNvPr>
          <p:cNvSpPr/>
          <p:nvPr/>
        </p:nvSpPr>
        <p:spPr>
          <a:xfrm>
            <a:off x="586012" y="1947471"/>
            <a:ext cx="752218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51998">
              <a:spcAft>
                <a:spcPts val="756"/>
              </a:spcAft>
              <a:defRPr/>
            </a:pPr>
            <a:r>
              <a:rPr lang="en-US" sz="2520" kern="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按需付费</a:t>
            </a:r>
            <a:endParaRPr lang="en-US" sz="2520" kern="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D4E853-3B28-DB43-A92A-F94AE3650E31}"/>
              </a:ext>
            </a:extLst>
          </p:cNvPr>
          <p:cNvCxnSpPr>
            <a:cxnSpLocks/>
          </p:cNvCxnSpPr>
          <p:nvPr/>
        </p:nvCxnSpPr>
        <p:spPr>
          <a:xfrm>
            <a:off x="608541" y="3324285"/>
            <a:ext cx="7347697" cy="0"/>
          </a:xfrm>
          <a:prstGeom prst="line">
            <a:avLst/>
          </a:prstGeom>
          <a:noFill/>
          <a:ln w="19050" cap="flat" cmpd="sng" algn="ctr">
            <a:solidFill>
              <a:srgbClr val="FF9900"/>
            </a:solidFill>
            <a:prstDash val="soli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B9F1A3-6C93-314A-9400-8DC78F994DF3}"/>
              </a:ext>
            </a:extLst>
          </p:cNvPr>
          <p:cNvCxnSpPr>
            <a:cxnSpLocks/>
          </p:cNvCxnSpPr>
          <p:nvPr/>
        </p:nvCxnSpPr>
        <p:spPr>
          <a:xfrm>
            <a:off x="608541" y="2427603"/>
            <a:ext cx="7347697" cy="0"/>
          </a:xfrm>
          <a:prstGeom prst="line">
            <a:avLst/>
          </a:prstGeom>
          <a:noFill/>
          <a:ln w="19050" cap="flat" cmpd="sng" algn="ctr">
            <a:solidFill>
              <a:srgbClr val="FF9900"/>
            </a:solidFill>
            <a:prstDash val="soli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AEB722-0DBD-594F-9077-7364E9F710BE}"/>
              </a:ext>
            </a:extLst>
          </p:cNvPr>
          <p:cNvCxnSpPr>
            <a:cxnSpLocks/>
          </p:cNvCxnSpPr>
          <p:nvPr/>
        </p:nvCxnSpPr>
        <p:spPr>
          <a:xfrm>
            <a:off x="608541" y="4220968"/>
            <a:ext cx="7347697" cy="0"/>
          </a:xfrm>
          <a:prstGeom prst="line">
            <a:avLst/>
          </a:prstGeom>
          <a:noFill/>
          <a:ln w="19050" cap="flat" cmpd="sng" algn="ctr">
            <a:solidFill>
              <a:srgbClr val="FF9900"/>
            </a:solidFill>
            <a:prstDash val="solid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D348B28-9061-C04A-B2F3-8946ACCD8E71}"/>
              </a:ext>
            </a:extLst>
          </p:cNvPr>
          <p:cNvSpPr/>
          <p:nvPr/>
        </p:nvSpPr>
        <p:spPr>
          <a:xfrm>
            <a:off x="586012" y="2844154"/>
            <a:ext cx="737022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756"/>
              </a:spcAft>
            </a:pPr>
            <a:r>
              <a:rPr lang="en-US" sz="252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按使用的vCPU和内存付费</a:t>
            </a:r>
            <a:endParaRPr lang="en-US" sz="252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AC5B595-00F4-B4A4-D0E7-155908B9DDFD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Fargate</a:t>
            </a:r>
            <a:r>
              <a:rPr kumimoji="1" lang="zh-CN" altLang="en-US" sz="2800" dirty="0"/>
              <a:t>工作负载价格</a:t>
            </a:r>
          </a:p>
        </p:txBody>
      </p:sp>
    </p:spTree>
    <p:extLst>
      <p:ext uri="{BB962C8B-B14F-4D97-AF65-F5344CB8AC3E}">
        <p14:creationId xmlns:p14="http://schemas.microsoft.com/office/powerpoint/2010/main" val="174001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005FD7-EFBE-4486-B5B9-175C3CDF7EF3}"/>
              </a:ext>
            </a:extLst>
          </p:cNvPr>
          <p:cNvSpPr/>
          <p:nvPr/>
        </p:nvSpPr>
        <p:spPr>
          <a:xfrm>
            <a:off x="7463492" y="4749806"/>
            <a:ext cx="1260781" cy="8830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Task/Pod 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06337-59F2-4008-B6B5-4294B2F447B6}"/>
              </a:ext>
            </a:extLst>
          </p:cNvPr>
          <p:cNvSpPr txBox="1"/>
          <p:nvPr/>
        </p:nvSpPr>
        <p:spPr>
          <a:xfrm>
            <a:off x="9051739" y="2748685"/>
            <a:ext cx="2124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zh-CN" altLang="en-US" sz="16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难以达到 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100% 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利用率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941D2D-7ED5-4F33-96A8-A27BC1AF98BA}"/>
              </a:ext>
            </a:extLst>
          </p:cNvPr>
          <p:cNvSpPr/>
          <p:nvPr/>
        </p:nvSpPr>
        <p:spPr>
          <a:xfrm>
            <a:off x="7463492" y="4323825"/>
            <a:ext cx="1260781" cy="42598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Task/Pod 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C7CEDC-35AF-4228-83DE-8725169D5AF1}"/>
              </a:ext>
            </a:extLst>
          </p:cNvPr>
          <p:cNvSpPr/>
          <p:nvPr/>
        </p:nvSpPr>
        <p:spPr>
          <a:xfrm>
            <a:off x="7463492" y="3617005"/>
            <a:ext cx="1260781" cy="7068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Task/Pod 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D716CDC-E3AB-45A1-9E8C-3D195C836B77}"/>
              </a:ext>
            </a:extLst>
          </p:cNvPr>
          <p:cNvSpPr/>
          <p:nvPr/>
        </p:nvSpPr>
        <p:spPr>
          <a:xfrm>
            <a:off x="7463492" y="2455816"/>
            <a:ext cx="1260780" cy="116118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Unused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576E12-9D00-4C56-92EE-A3AE361F6889}"/>
              </a:ext>
            </a:extLst>
          </p:cNvPr>
          <p:cNvSpPr txBox="1"/>
          <p:nvPr/>
        </p:nvSpPr>
        <p:spPr>
          <a:xfrm>
            <a:off x="6893266" y="5463645"/>
            <a:ext cx="504885" cy="310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17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0EC7012-07A8-468E-A3A6-82A6DCD050F5}"/>
              </a:ext>
            </a:extLst>
          </p:cNvPr>
          <p:cNvSpPr txBox="1"/>
          <p:nvPr/>
        </p:nvSpPr>
        <p:spPr>
          <a:xfrm>
            <a:off x="6811158" y="2353119"/>
            <a:ext cx="669104" cy="52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17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100%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4DF1D6-1F9F-49A4-AD83-E06DFA6AA447}"/>
              </a:ext>
            </a:extLst>
          </p:cNvPr>
          <p:cNvCxnSpPr>
            <a:cxnSpLocks/>
            <a:stCxn id="58" idx="0"/>
            <a:endCxn id="59" idx="2"/>
          </p:cNvCxnSpPr>
          <p:nvPr/>
        </p:nvCxnSpPr>
        <p:spPr>
          <a:xfrm flipV="1">
            <a:off x="7145709" y="2881597"/>
            <a:ext cx="1" cy="2582048"/>
          </a:xfrm>
          <a:prstGeom prst="straightConnector1">
            <a:avLst/>
          </a:prstGeom>
          <a:ln w="12700">
            <a:solidFill>
              <a:schemeClr val="accent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14A0E8D-C87E-4329-92E4-D69E1BC40F4A}"/>
              </a:ext>
            </a:extLst>
          </p:cNvPr>
          <p:cNvSpPr/>
          <p:nvPr/>
        </p:nvSpPr>
        <p:spPr>
          <a:xfrm>
            <a:off x="719715" y="2455816"/>
            <a:ext cx="4197856" cy="3177059"/>
          </a:xfrm>
          <a:prstGeom prst="rect">
            <a:avLst/>
          </a:prstGeom>
          <a:noFill/>
          <a:ln w="127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10" tIns="72002"/>
          <a:lstStyle/>
          <a:p>
            <a:pPr>
              <a:defRPr/>
            </a:pPr>
            <a:endParaRPr lang="en-US" sz="945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1" name="Graphic 101">
            <a:extLst>
              <a:ext uri="{FF2B5EF4-FFF2-40B4-BE49-F238E27FC236}">
                <a16:creationId xmlns:a16="http://schemas.microsoft.com/office/drawing/2014/main" id="{60FDE316-3E77-45E5-8F91-CDDB9BCD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16" y="2455817"/>
            <a:ext cx="785210" cy="78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73D3D3D-555D-48C8-9D23-A25A2C58DA06}"/>
              </a:ext>
            </a:extLst>
          </p:cNvPr>
          <p:cNvGrpSpPr/>
          <p:nvPr/>
        </p:nvGrpSpPr>
        <p:grpSpPr>
          <a:xfrm>
            <a:off x="577224" y="4367586"/>
            <a:ext cx="1870405" cy="962390"/>
            <a:chOff x="732942" y="3545024"/>
            <a:chExt cx="2375350" cy="1222202"/>
          </a:xfrm>
        </p:grpSpPr>
        <p:sp>
          <p:nvSpPr>
            <p:cNvPr id="74" name="TextBox 25">
              <a:extLst>
                <a:ext uri="{FF2B5EF4-FFF2-40B4-BE49-F238E27FC236}">
                  <a16:creationId xmlns:a16="http://schemas.microsoft.com/office/drawing/2014/main" id="{0410191F-EFB0-4A19-B622-CFE144856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75" name="Graphic 32">
              <a:extLst>
                <a:ext uri="{FF2B5EF4-FFF2-40B4-BE49-F238E27FC236}">
                  <a16:creationId xmlns:a16="http://schemas.microsoft.com/office/drawing/2014/main" id="{2507D987-D7C9-4149-B832-85141F31E5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63DF9A2-F0B6-4050-8878-5711D285F456}"/>
              </a:ext>
            </a:extLst>
          </p:cNvPr>
          <p:cNvGrpSpPr/>
          <p:nvPr/>
        </p:nvGrpSpPr>
        <p:grpSpPr>
          <a:xfrm>
            <a:off x="1883440" y="4367586"/>
            <a:ext cx="1870405" cy="962390"/>
            <a:chOff x="732942" y="3545024"/>
            <a:chExt cx="2375350" cy="1222202"/>
          </a:xfrm>
        </p:grpSpPr>
        <p:sp>
          <p:nvSpPr>
            <p:cNvPr id="77" name="TextBox 25">
              <a:extLst>
                <a:ext uri="{FF2B5EF4-FFF2-40B4-BE49-F238E27FC236}">
                  <a16:creationId xmlns:a16="http://schemas.microsoft.com/office/drawing/2014/main" id="{52391508-AAEF-45FC-B90A-0EE8E500B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78" name="Graphic 32">
              <a:extLst>
                <a:ext uri="{FF2B5EF4-FFF2-40B4-BE49-F238E27FC236}">
                  <a16:creationId xmlns:a16="http://schemas.microsoft.com/office/drawing/2014/main" id="{CD07265E-FA19-405D-9649-5E7E58E60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E09D377-D384-4218-A09F-EC44A1E9437C}"/>
              </a:ext>
            </a:extLst>
          </p:cNvPr>
          <p:cNvGrpSpPr/>
          <p:nvPr/>
        </p:nvGrpSpPr>
        <p:grpSpPr>
          <a:xfrm>
            <a:off x="3179203" y="4367586"/>
            <a:ext cx="1870405" cy="962390"/>
            <a:chOff x="732942" y="3545024"/>
            <a:chExt cx="2375350" cy="1222202"/>
          </a:xfrm>
        </p:grpSpPr>
        <p:sp>
          <p:nvSpPr>
            <p:cNvPr id="80" name="TextBox 25">
              <a:extLst>
                <a:ext uri="{FF2B5EF4-FFF2-40B4-BE49-F238E27FC236}">
                  <a16:creationId xmlns:a16="http://schemas.microsoft.com/office/drawing/2014/main" id="{CD54AC28-3F18-4794-AB6B-2509629547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81" name="Graphic 32">
              <a:extLst>
                <a:ext uri="{FF2B5EF4-FFF2-40B4-BE49-F238E27FC236}">
                  <a16:creationId xmlns:a16="http://schemas.microsoft.com/office/drawing/2014/main" id="{1A0C8ADB-187C-43D0-845D-FD2E4A59B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17AC265-92E7-4A0A-9FBE-54C5B18A073A}"/>
              </a:ext>
            </a:extLst>
          </p:cNvPr>
          <p:cNvSpPr txBox="1"/>
          <p:nvPr/>
        </p:nvSpPr>
        <p:spPr>
          <a:xfrm>
            <a:off x="719715" y="1181070"/>
            <a:ext cx="4197856" cy="44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83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EC2节点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B5192A-4B99-43C9-99C2-C2780642B364}"/>
              </a:ext>
            </a:extLst>
          </p:cNvPr>
          <p:cNvSpPr txBox="1"/>
          <p:nvPr/>
        </p:nvSpPr>
        <p:spPr>
          <a:xfrm>
            <a:off x="753519" y="1641917"/>
            <a:ext cx="419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难以平衡容器数量和资源容量</a:t>
            </a:r>
            <a:endParaRPr lang="en-US" sz="157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6B95C45-662A-4D1C-8D21-66C005BED28C}"/>
              </a:ext>
            </a:extLst>
          </p:cNvPr>
          <p:cNvSpPr/>
          <p:nvPr/>
        </p:nvSpPr>
        <p:spPr>
          <a:xfrm>
            <a:off x="894970" y="4369155"/>
            <a:ext cx="3877819" cy="1020706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2"/>
          <a:lstStyle/>
          <a:p>
            <a:pPr algn="ctr">
              <a:defRPr/>
            </a:pPr>
            <a:endParaRPr lang="en-US" sz="94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DF6591F-58C0-4203-B941-CA43F5104B91}"/>
              </a:ext>
            </a:extLst>
          </p:cNvPr>
          <p:cNvSpPr txBox="1"/>
          <p:nvPr/>
        </p:nvSpPr>
        <p:spPr>
          <a:xfrm>
            <a:off x="857892" y="4090454"/>
            <a:ext cx="108741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Task/Pod C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855F944-2301-4B95-8660-B0B1FE79A45D}"/>
              </a:ext>
            </a:extLst>
          </p:cNvPr>
          <p:cNvGrpSpPr/>
          <p:nvPr/>
        </p:nvGrpSpPr>
        <p:grpSpPr>
          <a:xfrm>
            <a:off x="1481322" y="2945532"/>
            <a:ext cx="1870405" cy="962390"/>
            <a:chOff x="732942" y="3545024"/>
            <a:chExt cx="2375350" cy="1222202"/>
          </a:xfrm>
        </p:grpSpPr>
        <p:sp>
          <p:nvSpPr>
            <p:cNvPr id="87" name="TextBox 25">
              <a:extLst>
                <a:ext uri="{FF2B5EF4-FFF2-40B4-BE49-F238E27FC236}">
                  <a16:creationId xmlns:a16="http://schemas.microsoft.com/office/drawing/2014/main" id="{394D6E89-BA2A-4848-AE3B-66C762C89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90" name="Graphic 32">
              <a:extLst>
                <a:ext uri="{FF2B5EF4-FFF2-40B4-BE49-F238E27FC236}">
                  <a16:creationId xmlns:a16="http://schemas.microsoft.com/office/drawing/2014/main" id="{9DEA137C-BA91-4E9C-AFEC-3739C8DF9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69A459AD-CC6D-4854-A14F-365E0A570926}"/>
              </a:ext>
            </a:extLst>
          </p:cNvPr>
          <p:cNvSpPr/>
          <p:nvPr/>
        </p:nvSpPr>
        <p:spPr>
          <a:xfrm>
            <a:off x="1811395" y="2947101"/>
            <a:ext cx="1192205" cy="1020706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2"/>
          <a:lstStyle/>
          <a:p>
            <a:pPr algn="ctr">
              <a:defRPr/>
            </a:pPr>
            <a:endParaRPr lang="en-US" sz="94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07F89DC-C935-497B-A3B4-180EA0D03816}"/>
              </a:ext>
            </a:extLst>
          </p:cNvPr>
          <p:cNvSpPr txBox="1"/>
          <p:nvPr/>
        </p:nvSpPr>
        <p:spPr>
          <a:xfrm>
            <a:off x="1774316" y="2668400"/>
            <a:ext cx="117415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Task/Pod A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F835BCA-2431-4D82-AA7C-351BAE5F08B1}"/>
              </a:ext>
            </a:extLst>
          </p:cNvPr>
          <p:cNvGrpSpPr/>
          <p:nvPr/>
        </p:nvGrpSpPr>
        <p:grpSpPr>
          <a:xfrm>
            <a:off x="3003599" y="2955098"/>
            <a:ext cx="1870405" cy="962390"/>
            <a:chOff x="732942" y="3545024"/>
            <a:chExt cx="2375350" cy="1222202"/>
          </a:xfrm>
        </p:grpSpPr>
        <p:sp>
          <p:nvSpPr>
            <p:cNvPr id="126" name="TextBox 25">
              <a:extLst>
                <a:ext uri="{FF2B5EF4-FFF2-40B4-BE49-F238E27FC236}">
                  <a16:creationId xmlns:a16="http://schemas.microsoft.com/office/drawing/2014/main" id="{CF20461B-90D4-4CFA-AF92-FE3B10E3D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127" name="Graphic 32">
              <a:extLst>
                <a:ext uri="{FF2B5EF4-FFF2-40B4-BE49-F238E27FC236}">
                  <a16:creationId xmlns:a16="http://schemas.microsoft.com/office/drawing/2014/main" id="{EC4CB037-239B-43BD-BE21-FEE97ACDA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C96EE6F-4074-47FE-87E9-79965FEB38AA}"/>
              </a:ext>
            </a:extLst>
          </p:cNvPr>
          <p:cNvSpPr/>
          <p:nvPr/>
        </p:nvSpPr>
        <p:spPr>
          <a:xfrm>
            <a:off x="3333672" y="2956667"/>
            <a:ext cx="1192205" cy="1020706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2"/>
          <a:lstStyle/>
          <a:p>
            <a:pPr algn="ctr">
              <a:defRPr/>
            </a:pPr>
            <a:endParaRPr lang="en-US" sz="94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522A953-8D35-4D2D-8913-C5A0009C4ED9}"/>
              </a:ext>
            </a:extLst>
          </p:cNvPr>
          <p:cNvSpPr txBox="1"/>
          <p:nvPr/>
        </p:nvSpPr>
        <p:spPr>
          <a:xfrm>
            <a:off x="3296595" y="2677966"/>
            <a:ext cx="119220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Task/Pod B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48E9452E-F85E-4E70-8C72-DFE6124D12F9}"/>
              </a:ext>
            </a:extLst>
          </p:cNvPr>
          <p:cNvSpPr/>
          <p:nvPr/>
        </p:nvSpPr>
        <p:spPr>
          <a:xfrm>
            <a:off x="8839685" y="2483547"/>
            <a:ext cx="151805" cy="1089666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17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2AAB39A-6034-44E5-BE14-25EBD362A91E}"/>
              </a:ext>
            </a:extLst>
          </p:cNvPr>
          <p:cNvSpPr txBox="1"/>
          <p:nvPr/>
        </p:nvSpPr>
        <p:spPr>
          <a:xfrm>
            <a:off x="6016173" y="1181070"/>
            <a:ext cx="4197856" cy="44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83" dirty="0" err="1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资源利用率</a:t>
            </a:r>
            <a:endParaRPr lang="en-US" sz="2283" dirty="0">
              <a:solidFill>
                <a:schemeClr val="accent4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3CA1DB-6F98-4316-A4EE-D6C716CFDFB0}"/>
              </a:ext>
            </a:extLst>
          </p:cNvPr>
          <p:cNvSpPr txBox="1"/>
          <p:nvPr/>
        </p:nvSpPr>
        <p:spPr>
          <a:xfrm>
            <a:off x="6049977" y="1641917"/>
            <a:ext cx="419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经常为跨多个集群节点的大量未使用的 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EC2 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资源付费</a:t>
            </a:r>
            <a:endParaRPr lang="en-US" sz="157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34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1D08741-A855-453E-BC2F-B4879373FC3C}"/>
              </a:ext>
            </a:extLst>
          </p:cNvPr>
          <p:cNvSpPr/>
          <p:nvPr/>
        </p:nvSpPr>
        <p:spPr>
          <a:xfrm>
            <a:off x="708596" y="2444597"/>
            <a:ext cx="4197856" cy="1514576"/>
          </a:xfrm>
          <a:prstGeom prst="rect">
            <a:avLst/>
          </a:prstGeom>
          <a:noFill/>
          <a:ln w="127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10" tIns="72002"/>
          <a:lstStyle/>
          <a:p>
            <a:pPr>
              <a:defRPr/>
            </a:pPr>
            <a:endParaRPr lang="en-US" sz="945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0" name="Graphic 101">
            <a:extLst>
              <a:ext uri="{FF2B5EF4-FFF2-40B4-BE49-F238E27FC236}">
                <a16:creationId xmlns:a16="http://schemas.microsoft.com/office/drawing/2014/main" id="{4E872035-EFA6-44DD-9162-C27B4108B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7" y="2444598"/>
            <a:ext cx="785210" cy="78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9A20A02-4F67-48B5-9807-8B5E020C4763}"/>
              </a:ext>
            </a:extLst>
          </p:cNvPr>
          <p:cNvSpPr txBox="1"/>
          <p:nvPr/>
        </p:nvSpPr>
        <p:spPr>
          <a:xfrm>
            <a:off x="708596" y="1169851"/>
            <a:ext cx="4197856" cy="44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83" dirty="0" err="1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Fargate实例</a:t>
            </a:r>
            <a:endParaRPr lang="en-US" sz="2283" dirty="0">
              <a:solidFill>
                <a:schemeClr val="accent4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39F34B-FA34-454E-9053-54A392F8389F}"/>
              </a:ext>
            </a:extLst>
          </p:cNvPr>
          <p:cNvSpPr txBox="1"/>
          <p:nvPr/>
        </p:nvSpPr>
        <p:spPr>
          <a:xfrm>
            <a:off x="742400" y="1630697"/>
            <a:ext cx="419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根据所需的内存和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vCPU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资源调整每个实例的大小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C8FF3E2D-5DE0-46B9-9118-05AE90F38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28" y="2452699"/>
            <a:ext cx="774349" cy="77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7F87C42-7039-4D7E-9079-F86BCFA11EA0}"/>
              </a:ext>
            </a:extLst>
          </p:cNvPr>
          <p:cNvGrpSpPr/>
          <p:nvPr/>
        </p:nvGrpSpPr>
        <p:grpSpPr>
          <a:xfrm>
            <a:off x="1360486" y="2506224"/>
            <a:ext cx="1870405" cy="1299407"/>
            <a:chOff x="9067232" y="4107289"/>
            <a:chExt cx="2375350" cy="165020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544F52E-6C0B-4105-B3C1-BEABE3552757}"/>
                </a:ext>
              </a:extLst>
            </p:cNvPr>
            <p:cNvGrpSpPr/>
            <p:nvPr/>
          </p:nvGrpSpPr>
          <p:grpSpPr>
            <a:xfrm>
              <a:off x="9067232" y="4459235"/>
              <a:ext cx="2375350" cy="1222202"/>
              <a:chOff x="732942" y="3545024"/>
              <a:chExt cx="2375350" cy="1222202"/>
            </a:xfrm>
          </p:grpSpPr>
          <p:sp>
            <p:nvSpPr>
              <p:cNvPr id="48" name="TextBox 25">
                <a:extLst>
                  <a:ext uri="{FF2B5EF4-FFF2-40B4-BE49-F238E27FC236}">
                    <a16:creationId xmlns:a16="http://schemas.microsoft.com/office/drawing/2014/main" id="{6F576AEF-6DB5-4300-929B-753BAA41E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2942" y="4342160"/>
                <a:ext cx="2375350" cy="4250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575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Container</a:t>
                </a:r>
              </a:p>
            </p:txBody>
          </p:sp>
          <p:pic>
            <p:nvPicPr>
              <p:cNvPr id="49" name="Graphic 32">
                <a:extLst>
                  <a:ext uri="{FF2B5EF4-FFF2-40B4-BE49-F238E27FC236}">
                    <a16:creationId xmlns:a16="http://schemas.microsoft.com/office/drawing/2014/main" id="{318A7AB5-5972-4CB0-BCD8-26410D438F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2718" y="3545024"/>
                <a:ext cx="915798" cy="915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A2BD26F-C2DA-4291-B8B3-63768E96E2AF}"/>
                </a:ext>
              </a:extLst>
            </p:cNvPr>
            <p:cNvSpPr/>
            <p:nvPr/>
          </p:nvSpPr>
          <p:spPr>
            <a:xfrm>
              <a:off x="9486413" y="4461229"/>
              <a:ext cx="1514059" cy="129626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2"/>
            <a:lstStyle/>
            <a:p>
              <a:pPr algn="ctr">
                <a:defRPr/>
              </a:pPr>
              <a:endParaRPr lang="en-US" sz="94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E91D052-4E2F-4333-A70B-A27DC7B22147}"/>
                </a:ext>
              </a:extLst>
            </p:cNvPr>
            <p:cNvSpPr txBox="1"/>
            <p:nvPr/>
          </p:nvSpPr>
          <p:spPr>
            <a:xfrm>
              <a:off x="9439326" y="4107289"/>
              <a:ext cx="1416001" cy="36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6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mazon Ember" panose="020B0603020204020204" pitchFamily="34" charset="0"/>
                </a:rPr>
                <a:t>Task/Pod A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93C3E4B2-5BB9-45AB-A6AA-011338985ED4}"/>
              </a:ext>
            </a:extLst>
          </p:cNvPr>
          <p:cNvSpPr/>
          <p:nvPr/>
        </p:nvSpPr>
        <p:spPr>
          <a:xfrm>
            <a:off x="708596" y="4309331"/>
            <a:ext cx="4197856" cy="1514576"/>
          </a:xfrm>
          <a:prstGeom prst="rect">
            <a:avLst/>
          </a:prstGeom>
          <a:noFill/>
          <a:ln w="127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10" tIns="72002"/>
          <a:lstStyle/>
          <a:p>
            <a:pPr>
              <a:defRPr/>
            </a:pPr>
            <a:endParaRPr lang="en-US" sz="945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1" name="Graphic 101">
            <a:extLst>
              <a:ext uri="{FF2B5EF4-FFF2-40B4-BE49-F238E27FC236}">
                <a16:creationId xmlns:a16="http://schemas.microsoft.com/office/drawing/2014/main" id="{1A2C789F-7A0E-430E-8F3E-919F426DA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7" y="4309331"/>
            <a:ext cx="785210" cy="78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Graphic 14">
            <a:extLst>
              <a:ext uri="{FF2B5EF4-FFF2-40B4-BE49-F238E27FC236}">
                <a16:creationId xmlns:a16="http://schemas.microsoft.com/office/drawing/2014/main" id="{EBB51F76-103B-4D9D-AC46-F6499B15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28" y="4317432"/>
            <a:ext cx="774349" cy="77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10B245F7-3F1C-42E2-9710-4B63C8DCD8A4}"/>
              </a:ext>
            </a:extLst>
          </p:cNvPr>
          <p:cNvGrpSpPr/>
          <p:nvPr/>
        </p:nvGrpSpPr>
        <p:grpSpPr>
          <a:xfrm>
            <a:off x="1305407" y="4648089"/>
            <a:ext cx="1870405" cy="962390"/>
            <a:chOff x="732942" y="3545024"/>
            <a:chExt cx="2375350" cy="1222202"/>
          </a:xfrm>
        </p:grpSpPr>
        <p:sp>
          <p:nvSpPr>
            <p:cNvPr id="60" name="TextBox 25">
              <a:extLst>
                <a:ext uri="{FF2B5EF4-FFF2-40B4-BE49-F238E27FC236}">
                  <a16:creationId xmlns:a16="http://schemas.microsoft.com/office/drawing/2014/main" id="{21E331EA-1D6A-4DBA-9068-B76331E38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61" name="Graphic 32">
              <a:extLst>
                <a:ext uri="{FF2B5EF4-FFF2-40B4-BE49-F238E27FC236}">
                  <a16:creationId xmlns:a16="http://schemas.microsoft.com/office/drawing/2014/main" id="{8C6C8E25-7462-4EF7-BB4C-EA3336F58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D5D648E8-D1CF-474A-96C6-A23A6CC47B46}"/>
              </a:ext>
            </a:extLst>
          </p:cNvPr>
          <p:cNvSpPr/>
          <p:nvPr/>
        </p:nvSpPr>
        <p:spPr>
          <a:xfrm>
            <a:off x="1680348" y="4649658"/>
            <a:ext cx="3055015" cy="1020706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2"/>
          <a:lstStyle/>
          <a:p>
            <a:pPr algn="ctr">
              <a:defRPr/>
            </a:pPr>
            <a:endParaRPr lang="en-US" sz="94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36BE9E-5D61-41BB-BDC4-D77D5BF51E47}"/>
              </a:ext>
            </a:extLst>
          </p:cNvPr>
          <p:cNvSpPr txBox="1"/>
          <p:nvPr/>
        </p:nvSpPr>
        <p:spPr>
          <a:xfrm>
            <a:off x="1670405" y="4370957"/>
            <a:ext cx="111317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Task/Pod B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649AA31-074C-4184-9E5C-D1EFDA1B75AF}"/>
              </a:ext>
            </a:extLst>
          </p:cNvPr>
          <p:cNvGrpSpPr/>
          <p:nvPr/>
        </p:nvGrpSpPr>
        <p:grpSpPr>
          <a:xfrm>
            <a:off x="2278386" y="4646111"/>
            <a:ext cx="1870405" cy="962390"/>
            <a:chOff x="732942" y="3545024"/>
            <a:chExt cx="2375350" cy="1222202"/>
          </a:xfrm>
        </p:grpSpPr>
        <p:sp>
          <p:nvSpPr>
            <p:cNvPr id="66" name="TextBox 25">
              <a:extLst>
                <a:ext uri="{FF2B5EF4-FFF2-40B4-BE49-F238E27FC236}">
                  <a16:creationId xmlns:a16="http://schemas.microsoft.com/office/drawing/2014/main" id="{88A42075-F914-4A71-B0CA-90F683B1F5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67" name="Graphic 32">
              <a:extLst>
                <a:ext uri="{FF2B5EF4-FFF2-40B4-BE49-F238E27FC236}">
                  <a16:creationId xmlns:a16="http://schemas.microsoft.com/office/drawing/2014/main" id="{04CA3284-EF0E-41E3-9471-A8CC4050C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9910F1-618E-4CF3-A3F5-E7ED96FBC201}"/>
              </a:ext>
            </a:extLst>
          </p:cNvPr>
          <p:cNvGrpSpPr/>
          <p:nvPr/>
        </p:nvGrpSpPr>
        <p:grpSpPr>
          <a:xfrm>
            <a:off x="3251365" y="4650729"/>
            <a:ext cx="1870405" cy="962390"/>
            <a:chOff x="732942" y="3545024"/>
            <a:chExt cx="2375350" cy="1222202"/>
          </a:xfrm>
        </p:grpSpPr>
        <p:sp>
          <p:nvSpPr>
            <p:cNvPr id="69" name="TextBox 25">
              <a:extLst>
                <a:ext uri="{FF2B5EF4-FFF2-40B4-BE49-F238E27FC236}">
                  <a16:creationId xmlns:a16="http://schemas.microsoft.com/office/drawing/2014/main" id="{C5C8A35C-413D-457A-9AE0-3928493CE9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2" y="4342160"/>
              <a:ext cx="2375350" cy="425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Container</a:t>
              </a:r>
            </a:p>
          </p:txBody>
        </p:sp>
        <p:pic>
          <p:nvPicPr>
            <p:cNvPr id="72" name="Graphic 32">
              <a:extLst>
                <a:ext uri="{FF2B5EF4-FFF2-40B4-BE49-F238E27FC236}">
                  <a16:creationId xmlns:a16="http://schemas.microsoft.com/office/drawing/2014/main" id="{D991CCC3-E5CF-42A8-BF02-CF329583A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718" y="3545024"/>
              <a:ext cx="915798" cy="9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B005FD7-EFBE-4486-B5B9-175C3CDF7EF3}"/>
              </a:ext>
            </a:extLst>
          </p:cNvPr>
          <p:cNvSpPr/>
          <p:nvPr/>
        </p:nvSpPr>
        <p:spPr>
          <a:xfrm>
            <a:off x="7463491" y="2746637"/>
            <a:ext cx="1260781" cy="121564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Task/Pod 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06337-59F2-4008-B6B5-4294B2F447B6}"/>
              </a:ext>
            </a:extLst>
          </p:cNvPr>
          <p:cNvSpPr txBox="1"/>
          <p:nvPr/>
        </p:nvSpPr>
        <p:spPr>
          <a:xfrm>
            <a:off x="9051739" y="2454327"/>
            <a:ext cx="212477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Better utilization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D716CDC-E3AB-45A1-9E8C-3D195C836B77}"/>
              </a:ext>
            </a:extLst>
          </p:cNvPr>
          <p:cNvSpPr/>
          <p:nvPr/>
        </p:nvSpPr>
        <p:spPr>
          <a:xfrm>
            <a:off x="7463492" y="2455816"/>
            <a:ext cx="1260780" cy="29082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Unused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576E12-9D00-4C56-92EE-A3AE361F6889}"/>
              </a:ext>
            </a:extLst>
          </p:cNvPr>
          <p:cNvSpPr txBox="1"/>
          <p:nvPr/>
        </p:nvSpPr>
        <p:spPr>
          <a:xfrm>
            <a:off x="6893266" y="3805631"/>
            <a:ext cx="504885" cy="310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17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0EC7012-07A8-468E-A3A6-82A6DCD050F5}"/>
              </a:ext>
            </a:extLst>
          </p:cNvPr>
          <p:cNvSpPr txBox="1"/>
          <p:nvPr/>
        </p:nvSpPr>
        <p:spPr>
          <a:xfrm>
            <a:off x="6811158" y="2353119"/>
            <a:ext cx="669104" cy="52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17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100%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4DF1D6-1F9F-49A4-AD83-E06DFA6AA447}"/>
              </a:ext>
            </a:extLst>
          </p:cNvPr>
          <p:cNvCxnSpPr>
            <a:cxnSpLocks/>
            <a:stCxn id="58" idx="0"/>
            <a:endCxn id="59" idx="2"/>
          </p:cNvCxnSpPr>
          <p:nvPr/>
        </p:nvCxnSpPr>
        <p:spPr>
          <a:xfrm flipV="1">
            <a:off x="7145709" y="2881597"/>
            <a:ext cx="1" cy="924034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48E9452E-F85E-4E70-8C72-DFE6124D12F9}"/>
              </a:ext>
            </a:extLst>
          </p:cNvPr>
          <p:cNvSpPr/>
          <p:nvPr/>
        </p:nvSpPr>
        <p:spPr>
          <a:xfrm>
            <a:off x="8891115" y="2483548"/>
            <a:ext cx="88991" cy="2630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17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2AAB39A-6034-44E5-BE14-25EBD362A91E}"/>
              </a:ext>
            </a:extLst>
          </p:cNvPr>
          <p:cNvSpPr txBox="1"/>
          <p:nvPr/>
        </p:nvSpPr>
        <p:spPr>
          <a:xfrm>
            <a:off x="6016173" y="1181070"/>
            <a:ext cx="4197856" cy="44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83" dirty="0" err="1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资源利用率</a:t>
            </a:r>
            <a:endParaRPr lang="en-US" sz="2283" dirty="0">
              <a:solidFill>
                <a:schemeClr val="accent4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3CA1DB-6F98-4316-A4EE-D6C716CFDFB0}"/>
              </a:ext>
            </a:extLst>
          </p:cNvPr>
          <p:cNvSpPr txBox="1"/>
          <p:nvPr/>
        </p:nvSpPr>
        <p:spPr>
          <a:xfrm>
            <a:off x="6049977" y="1641917"/>
            <a:ext cx="419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Fargate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对资源进行更精细的控制，最大限度地减少资源浪费</a:t>
            </a:r>
            <a:endParaRPr lang="en-US" sz="157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mazon Ember" panose="020B0603020204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D995B12-C0AB-442E-80AB-5F3003C3D2AB}"/>
              </a:ext>
            </a:extLst>
          </p:cNvPr>
          <p:cNvSpPr/>
          <p:nvPr/>
        </p:nvSpPr>
        <p:spPr>
          <a:xfrm>
            <a:off x="7463491" y="4505567"/>
            <a:ext cx="1260781" cy="13183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Task/Pod B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5E92DEE-E8F8-4A3B-A753-8B36C10F30E4}"/>
              </a:ext>
            </a:extLst>
          </p:cNvPr>
          <p:cNvSpPr/>
          <p:nvPr/>
        </p:nvSpPr>
        <p:spPr>
          <a:xfrm>
            <a:off x="7463490" y="4317444"/>
            <a:ext cx="1260780" cy="18812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C28461D-61AE-4586-A216-91E4B906133A}"/>
              </a:ext>
            </a:extLst>
          </p:cNvPr>
          <p:cNvSpPr txBox="1"/>
          <p:nvPr/>
        </p:nvSpPr>
        <p:spPr>
          <a:xfrm>
            <a:off x="6893265" y="5667258"/>
            <a:ext cx="504885" cy="310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17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0%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30DA21-CE6A-4F51-99E6-E96A092DCD05}"/>
              </a:ext>
            </a:extLst>
          </p:cNvPr>
          <p:cNvSpPr txBox="1"/>
          <p:nvPr/>
        </p:nvSpPr>
        <p:spPr>
          <a:xfrm>
            <a:off x="6811156" y="4214746"/>
            <a:ext cx="669104" cy="52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17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100%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D8DDB7D-732F-468E-93C5-BF3BFB6F6E53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7145708" y="4743224"/>
            <a:ext cx="0" cy="924034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Image result for AWS Firecracker logo">
            <a:extLst>
              <a:ext uri="{FF2B5EF4-FFF2-40B4-BE49-F238E27FC236}">
                <a16:creationId xmlns:a16="http://schemas.microsoft.com/office/drawing/2014/main" id="{ADBA4611-200F-FA92-9937-F7BA1E65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03" y="2625116"/>
            <a:ext cx="1430225" cy="3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AWS Firecracker logo">
            <a:extLst>
              <a:ext uri="{FF2B5EF4-FFF2-40B4-BE49-F238E27FC236}">
                <a16:creationId xmlns:a16="http://schemas.microsoft.com/office/drawing/2014/main" id="{DE8CFF47-6986-295F-B568-954AAEF5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74" y="4478619"/>
            <a:ext cx="1430225" cy="3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88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4DFEB-549D-A64C-AD29-E0A3CFC7A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540" y="2944048"/>
            <a:ext cx="4597839" cy="1446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b="1" dirty="0">
                <a:solidFill>
                  <a:srgbClr val="0070C0"/>
                </a:solidFill>
              </a:rPr>
              <a:t>Spot</a:t>
            </a:r>
            <a:r>
              <a:rPr lang="zh-CN" altLang="en-US" sz="2200" b="1" dirty="0">
                <a:solidFill>
                  <a:srgbClr val="0070C0"/>
                </a:solidFill>
              </a:rPr>
              <a:t>定价</a:t>
            </a:r>
            <a:r>
              <a:rPr lang="zh-CN" altLang="en-US" sz="2200" dirty="0"/>
              <a:t>在</a:t>
            </a:r>
            <a:r>
              <a:rPr lang="en-US" altLang="zh-CN" sz="2200" dirty="0"/>
              <a:t>AWS</a:t>
            </a:r>
            <a:r>
              <a:rPr lang="zh-CN" altLang="en-US" sz="2200" dirty="0"/>
              <a:t>区域中以折扣价 </a:t>
            </a:r>
            <a:r>
              <a:rPr lang="en-US" altLang="zh-CN" sz="2200" dirty="0"/>
              <a:t>(</a:t>
            </a:r>
            <a:r>
              <a:rPr lang="zh-CN" altLang="en-US" sz="2200" dirty="0"/>
              <a:t>最高</a:t>
            </a:r>
            <a:r>
              <a:rPr lang="en-US" altLang="zh-CN" sz="2200" dirty="0"/>
              <a:t>70%)</a:t>
            </a:r>
            <a:r>
              <a:rPr lang="zh-CN" altLang="en-US" sz="2200" dirty="0"/>
              <a:t> 提供未使用的容量，但需要注意的是实例可能会在</a:t>
            </a:r>
            <a:r>
              <a:rPr lang="en-US" altLang="zh-CN" sz="2200" dirty="0"/>
              <a:t>2</a:t>
            </a:r>
            <a:r>
              <a:rPr lang="zh-CN" altLang="en-US" sz="2200" dirty="0"/>
              <a:t>分钟通知后回收。</a:t>
            </a:r>
            <a:endParaRPr lang="en-US" altLang="zh-CN" sz="2200" dirty="0"/>
          </a:p>
          <a:p>
            <a:pPr>
              <a:lnSpc>
                <a:spcPct val="100000"/>
              </a:lnSpc>
            </a:pPr>
            <a:endParaRPr lang="en-US" altLang="zh-CN" sz="220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B3A2B-D5AD-D24A-81CB-144BB16BB0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73403" y="2933265"/>
            <a:ext cx="4597839" cy="1117582"/>
          </a:xfrm>
        </p:spPr>
        <p:txBody>
          <a:bodyPr>
            <a:normAutofit fontScale="92500"/>
          </a:bodyPr>
          <a:lstStyle/>
          <a:p>
            <a:r>
              <a:rPr lang="en-US" altLang="zh-CN" sz="2200" b="1" i="0" dirty="0">
                <a:solidFill>
                  <a:srgbClr val="0070C0"/>
                </a:solidFill>
                <a:effectLst/>
              </a:rPr>
              <a:t>Compute Savings Plans</a:t>
            </a:r>
            <a:r>
              <a:rPr lang="zh-CN" altLang="en-US" sz="2200" b="0" i="0" dirty="0">
                <a:effectLst/>
              </a:rPr>
              <a:t>在承诺使用</a:t>
            </a:r>
            <a:r>
              <a:rPr lang="en-US" altLang="zh-CN" sz="2200" b="0" i="0" dirty="0">
                <a:effectLst/>
              </a:rPr>
              <a:t>1</a:t>
            </a:r>
            <a:r>
              <a:rPr lang="zh-CN" altLang="en-US" sz="2200" b="0" i="0" dirty="0">
                <a:effectLst/>
              </a:rPr>
              <a:t>年或</a:t>
            </a:r>
            <a:r>
              <a:rPr lang="en-US" altLang="zh-CN" sz="2200" b="0" i="0" dirty="0">
                <a:effectLst/>
              </a:rPr>
              <a:t>3</a:t>
            </a:r>
            <a:r>
              <a:rPr lang="zh-CN" altLang="en-US" sz="2200" b="0" i="0" dirty="0">
                <a:effectLst/>
              </a:rPr>
              <a:t>年时提供高达</a:t>
            </a:r>
            <a:r>
              <a:rPr lang="en-US" altLang="zh-CN" sz="2200" b="0" i="0" dirty="0">
                <a:effectLst/>
              </a:rPr>
              <a:t>66%</a:t>
            </a:r>
            <a:r>
              <a:rPr lang="zh-CN" altLang="en-US" sz="2200" b="0" i="0" dirty="0">
                <a:effectLst/>
              </a:rPr>
              <a:t>的折扣并适用于</a:t>
            </a:r>
            <a:r>
              <a:rPr lang="en-US" altLang="zh-CN" sz="2200" b="0" i="0" dirty="0">
                <a:effectLst/>
              </a:rPr>
              <a:t>ECS</a:t>
            </a:r>
            <a:r>
              <a:rPr lang="zh-CN" altLang="en-US" sz="2200" b="0" i="0" dirty="0">
                <a:effectLst/>
              </a:rPr>
              <a:t> </a:t>
            </a:r>
            <a:r>
              <a:rPr lang="en-US" altLang="zh-CN" sz="2200" b="0" i="0" dirty="0">
                <a:effectLst/>
              </a:rPr>
              <a:t>Fargate</a:t>
            </a:r>
            <a:r>
              <a:rPr lang="zh-CN" altLang="en-US" sz="2200" dirty="0"/>
              <a:t>和</a:t>
            </a:r>
            <a:r>
              <a:rPr lang="en-US" altLang="zh-CN" sz="2200" b="0" i="0" dirty="0">
                <a:effectLst/>
              </a:rPr>
              <a:t>EKS</a:t>
            </a:r>
            <a:r>
              <a:rPr lang="zh-CN" altLang="en-US" sz="2200" dirty="0"/>
              <a:t> </a:t>
            </a:r>
            <a:r>
              <a:rPr lang="en-US" altLang="zh-CN" sz="2200" b="0" i="0" dirty="0">
                <a:effectLst/>
              </a:rPr>
              <a:t>Fargate</a:t>
            </a:r>
            <a:r>
              <a:rPr lang="zh-CN" altLang="en-US" sz="2200" b="0" i="0" dirty="0">
                <a:effectLst/>
              </a:rPr>
              <a:t>。</a:t>
            </a:r>
            <a:endParaRPr lang="en-US" sz="2200" dirty="0"/>
          </a:p>
        </p:txBody>
      </p:sp>
      <p:pic>
        <p:nvPicPr>
          <p:cNvPr id="6" name="Graphic 64">
            <a:extLst>
              <a:ext uri="{FF2B5EF4-FFF2-40B4-BE49-F238E27FC236}">
                <a16:creationId xmlns:a16="http://schemas.microsoft.com/office/drawing/2014/main" id="{56BB78BB-1D78-461A-B22D-231BF5CA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85" y="1881242"/>
            <a:ext cx="871224" cy="87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26B2194-4FB4-41C2-9A3C-CBB2694C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10" y="1881242"/>
            <a:ext cx="871224" cy="87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E3A091DE-F9E6-D6A0-D45A-FADD088D6B23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进一步优化</a:t>
            </a:r>
            <a:r>
              <a:rPr kumimoji="1" lang="en-US" altLang="zh-CN" sz="2800" dirty="0"/>
              <a:t>Fargate</a:t>
            </a:r>
            <a:r>
              <a:rPr kumimoji="1" lang="zh-CN" altLang="en-US" sz="2800" dirty="0"/>
              <a:t>支出</a:t>
            </a:r>
          </a:p>
        </p:txBody>
      </p:sp>
    </p:spTree>
    <p:extLst>
      <p:ext uri="{BB962C8B-B14F-4D97-AF65-F5344CB8AC3E}">
        <p14:creationId xmlns:p14="http://schemas.microsoft.com/office/powerpoint/2010/main" val="4037887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6C3F17-7ADA-2540-8073-C06C07FD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112" y="3238365"/>
            <a:ext cx="1530843" cy="1530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C43F47-51C4-0549-8B0D-216F38C4A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495" y="3238365"/>
            <a:ext cx="1523227" cy="1530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26DA9B-2219-9B4F-84EC-32831898E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537" y="3238365"/>
            <a:ext cx="1505386" cy="15053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504B58-490E-124C-9EE1-079D8B891C68}"/>
              </a:ext>
            </a:extLst>
          </p:cNvPr>
          <p:cNvSpPr txBox="1"/>
          <p:nvPr/>
        </p:nvSpPr>
        <p:spPr>
          <a:xfrm>
            <a:off x="1225590" y="2727089"/>
            <a:ext cx="1796967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Web Applications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6B783F-7A23-DF42-B818-8E728FCE8B37}"/>
              </a:ext>
            </a:extLst>
          </p:cNvPr>
          <p:cNvSpPr txBox="1"/>
          <p:nvPr/>
        </p:nvSpPr>
        <p:spPr>
          <a:xfrm>
            <a:off x="3651781" y="2727089"/>
            <a:ext cx="1655325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Data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D2DEE-8808-CB4B-A79F-8FD8EC9D6909}"/>
              </a:ext>
            </a:extLst>
          </p:cNvPr>
          <p:cNvSpPr txBox="1"/>
          <p:nvPr/>
        </p:nvSpPr>
        <p:spPr>
          <a:xfrm>
            <a:off x="5909543" y="2727089"/>
            <a:ext cx="1815370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Machine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EBBE47-4D04-9D43-9BCB-B5E7B934065A}"/>
              </a:ext>
            </a:extLst>
          </p:cNvPr>
          <p:cNvSpPr txBox="1"/>
          <p:nvPr/>
        </p:nvSpPr>
        <p:spPr>
          <a:xfrm>
            <a:off x="8777501" y="2727089"/>
            <a:ext cx="720069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CI/CD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0F1AB-3A7D-A245-A84E-178CBB316154}"/>
              </a:ext>
            </a:extLst>
          </p:cNvPr>
          <p:cNvSpPr txBox="1"/>
          <p:nvPr/>
        </p:nvSpPr>
        <p:spPr>
          <a:xfrm>
            <a:off x="3556531" y="5006240"/>
            <a:ext cx="1845826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Gaming Platforms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8A09A-9DC2-9D4C-AC56-42E67315F668}"/>
              </a:ext>
            </a:extLst>
          </p:cNvPr>
          <p:cNvSpPr txBox="1"/>
          <p:nvPr/>
        </p:nvSpPr>
        <p:spPr>
          <a:xfrm>
            <a:off x="5448911" y="5006240"/>
            <a:ext cx="2736647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Platform as a Service (PaaS)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9E3BFE-A032-0C49-825B-6575E16A56C1}"/>
              </a:ext>
            </a:extLst>
          </p:cNvPr>
          <p:cNvSpPr txBox="1"/>
          <p:nvPr/>
        </p:nvSpPr>
        <p:spPr>
          <a:xfrm>
            <a:off x="8222123" y="5006240"/>
            <a:ext cx="1830822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Internet of Things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48B4BDF-965E-E342-87D8-207FCB528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834" y="3251094"/>
            <a:ext cx="1505386" cy="15053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60DEB6-8877-D648-AB96-3BA64C20346D}"/>
              </a:ext>
            </a:extLst>
          </p:cNvPr>
          <p:cNvSpPr txBox="1"/>
          <p:nvPr/>
        </p:nvSpPr>
        <p:spPr>
          <a:xfrm>
            <a:off x="1021606" y="5006240"/>
            <a:ext cx="2023311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mazon Ember" panose="020B0603020204020204" pitchFamily="34" charset="0"/>
              </a:rPr>
              <a:t>Mobile Applications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438DD07-84F1-A14D-97CD-AA9444EBD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4841" y="1175481"/>
            <a:ext cx="1505386" cy="15053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4BBB74-B86B-194A-B5A1-BC5363A3E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834" y="1175481"/>
            <a:ext cx="1505386" cy="15053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32758D-5F9F-7C4A-BE14-E947842BB6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8281" y="1175481"/>
            <a:ext cx="1497897" cy="15053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F3CDE2-3B08-A64F-B2EB-01A2F7B45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0496" y="1175481"/>
            <a:ext cx="1497897" cy="1505386"/>
          </a:xfrm>
          <a:prstGeom prst="rect">
            <a:avLst/>
          </a:prstGeom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D149B980-7880-089D-3C3B-0BEE865E8264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Fargate</a:t>
            </a:r>
            <a:r>
              <a:rPr kumimoji="1" lang="zh-CN" altLang="en-US" sz="2800" dirty="0"/>
              <a:t>使用场景</a:t>
            </a:r>
          </a:p>
        </p:txBody>
      </p:sp>
    </p:spTree>
    <p:extLst>
      <p:ext uri="{BB962C8B-B14F-4D97-AF65-F5344CB8AC3E}">
        <p14:creationId xmlns:p14="http://schemas.microsoft.com/office/powerpoint/2010/main" val="4218228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E17EF-3B78-426D-88B2-A7D6B3901319}"/>
              </a:ext>
            </a:extLst>
          </p:cNvPr>
          <p:cNvSpPr/>
          <p:nvPr/>
        </p:nvSpPr>
        <p:spPr>
          <a:xfrm>
            <a:off x="432101" y="1245718"/>
            <a:ext cx="2102958" cy="432862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2"/>
          <a:lstStyle/>
          <a:p>
            <a:pPr algn="ctr">
              <a:defRPr/>
            </a:pPr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User Interface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314C73-8EDB-48F4-8760-DDE436C484A3}"/>
              </a:ext>
            </a:extLst>
          </p:cNvPr>
          <p:cNvGrpSpPr/>
          <p:nvPr/>
        </p:nvGrpSpPr>
        <p:grpSpPr>
          <a:xfrm>
            <a:off x="581054" y="2746355"/>
            <a:ext cx="1805049" cy="2676480"/>
            <a:chOff x="657088" y="3487776"/>
            <a:chExt cx="2292350" cy="33990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2D94BB-7FDD-4D4C-B08F-29304F06DFEE}"/>
                </a:ext>
              </a:extLst>
            </p:cNvPr>
            <p:cNvGrpSpPr/>
            <p:nvPr/>
          </p:nvGrpSpPr>
          <p:grpSpPr>
            <a:xfrm>
              <a:off x="657088" y="3487776"/>
              <a:ext cx="2292350" cy="1494873"/>
              <a:chOff x="4487863" y="1686591"/>
              <a:chExt cx="2292350" cy="1494873"/>
            </a:xfrm>
          </p:grpSpPr>
          <p:pic>
            <p:nvPicPr>
              <p:cNvPr id="7" name="Graphic 19">
                <a:extLst>
                  <a:ext uri="{FF2B5EF4-FFF2-40B4-BE49-F238E27FC236}">
                    <a16:creationId xmlns:a16="http://schemas.microsoft.com/office/drawing/2014/main" id="{2CA3D738-2BEC-41CC-826B-700DEA9CC9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3513" y="1686591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F48BAD57-C0B2-4287-9302-0BB9A0A243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7863" y="2448591"/>
                <a:ext cx="2292350" cy="732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575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Amazon CloudFront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4CC416-8A13-4AAF-8B34-19DC8DC2E1A9}"/>
                </a:ext>
              </a:extLst>
            </p:cNvPr>
            <p:cNvGrpSpPr/>
            <p:nvPr/>
          </p:nvGrpSpPr>
          <p:grpSpPr>
            <a:xfrm>
              <a:off x="683282" y="5694986"/>
              <a:ext cx="2239962" cy="1191828"/>
              <a:chOff x="1238291" y="4741807"/>
              <a:chExt cx="2239962" cy="1191828"/>
            </a:xfrm>
          </p:grpSpPr>
          <p:pic>
            <p:nvPicPr>
              <p:cNvPr id="10" name="Graphic 8">
                <a:extLst>
                  <a:ext uri="{FF2B5EF4-FFF2-40B4-BE49-F238E27FC236}">
                    <a16:creationId xmlns:a16="http://schemas.microsoft.com/office/drawing/2014/main" id="{5D9B3160-0942-4352-B1FA-7363845CC8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8066" y="4741807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7B94BC7A-53BD-4119-874A-7254EA3E36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8291" y="5508569"/>
                <a:ext cx="2239962" cy="4250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575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Amazon S3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E27417B-D4B9-4681-806D-15362A340771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H="1" flipV="1">
              <a:off x="1803264" y="4982649"/>
              <a:ext cx="794" cy="712337"/>
            </a:xfrm>
            <a:prstGeom prst="straightConnector1">
              <a:avLst/>
            </a:prstGeom>
            <a:ln w="12700">
              <a:solidFill>
                <a:srgbClr val="8FA7C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103AED9-6353-4BF7-B843-F21AA803A84F}"/>
              </a:ext>
            </a:extLst>
          </p:cNvPr>
          <p:cNvSpPr/>
          <p:nvPr/>
        </p:nvSpPr>
        <p:spPr>
          <a:xfrm>
            <a:off x="2704639" y="1245718"/>
            <a:ext cx="6134089" cy="432862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2"/>
          <a:lstStyle/>
          <a:p>
            <a:pPr algn="ctr">
              <a:defRPr/>
            </a:pPr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Microservices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35C32D-0E9B-4CBE-972F-2ADF418CF8C7}"/>
              </a:ext>
            </a:extLst>
          </p:cNvPr>
          <p:cNvSpPr/>
          <p:nvPr/>
        </p:nvSpPr>
        <p:spPr>
          <a:xfrm>
            <a:off x="9008309" y="1245718"/>
            <a:ext cx="2080079" cy="432862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2"/>
          <a:lstStyle/>
          <a:p>
            <a:pPr algn="ctr">
              <a:defRPr/>
            </a:pPr>
            <a:r>
              <a:rPr lang="en-US" sz="157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Data Store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1F3A08-18C6-40A6-9634-02D39A0EF51A}"/>
              </a:ext>
            </a:extLst>
          </p:cNvPr>
          <p:cNvGrpSpPr/>
          <p:nvPr/>
        </p:nvGrpSpPr>
        <p:grpSpPr>
          <a:xfrm>
            <a:off x="2857779" y="2746354"/>
            <a:ext cx="1766297" cy="1177097"/>
            <a:chOff x="4464705" y="2817046"/>
            <a:chExt cx="2243137" cy="1494873"/>
          </a:xfrm>
        </p:grpSpPr>
        <p:pic>
          <p:nvPicPr>
            <p:cNvPr id="17" name="Graphic 25">
              <a:extLst>
                <a:ext uri="{FF2B5EF4-FFF2-40B4-BE49-F238E27FC236}">
                  <a16:creationId xmlns:a16="http://schemas.microsoft.com/office/drawing/2014/main" id="{2163B5A5-A22F-4E9F-94AF-BEFD92A56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2892" y="2817046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40B13A6B-2388-4223-99A9-BDA8F24F5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705" y="3579046"/>
              <a:ext cx="2243137" cy="73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FED0472-F3FD-4100-9531-CF86E5177884}"/>
              </a:ext>
            </a:extLst>
          </p:cNvPr>
          <p:cNvGrpSpPr/>
          <p:nvPr/>
        </p:nvGrpSpPr>
        <p:grpSpPr>
          <a:xfrm>
            <a:off x="4904785" y="2746354"/>
            <a:ext cx="1733797" cy="1177097"/>
            <a:chOff x="9102725" y="1184275"/>
            <a:chExt cx="2201863" cy="1494873"/>
          </a:xfrm>
        </p:grpSpPr>
        <p:pic>
          <p:nvPicPr>
            <p:cNvPr id="20" name="Graphic 17">
              <a:extLst>
                <a:ext uri="{FF2B5EF4-FFF2-40B4-BE49-F238E27FC236}">
                  <a16:creationId xmlns:a16="http://schemas.microsoft.com/office/drawing/2014/main" id="{2E36ECD9-9664-49D9-96F9-CCB7031B1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8688" y="118427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5567BB83-78C4-4B20-9F31-399A1B6F2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2725" y="1946275"/>
              <a:ext cx="2201863" cy="73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Application Load Balancer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DFA4F2-2037-4455-9474-A694FD83F68A}"/>
              </a:ext>
            </a:extLst>
          </p:cNvPr>
          <p:cNvGrpSpPr/>
          <p:nvPr/>
        </p:nvGrpSpPr>
        <p:grpSpPr>
          <a:xfrm>
            <a:off x="6919291" y="2746354"/>
            <a:ext cx="1795048" cy="1175847"/>
            <a:chOff x="9047163" y="1185863"/>
            <a:chExt cx="2279650" cy="1493285"/>
          </a:xfrm>
        </p:grpSpPr>
        <p:pic>
          <p:nvPicPr>
            <p:cNvPr id="23" name="Graphic 14">
              <a:extLst>
                <a:ext uri="{FF2B5EF4-FFF2-40B4-BE49-F238E27FC236}">
                  <a16:creationId xmlns:a16="http://schemas.microsoft.com/office/drawing/2014/main" id="{4E4E8154-BEA7-472E-ACBC-6DEDE59E6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8688" y="1185863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96F1EB9D-3AFD-4B60-93F3-7C511C702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7163" y="1946275"/>
              <a:ext cx="2279650" cy="73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AWS </a:t>
              </a:r>
              <a:b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</a:br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Fargate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BCFDCE-3D7D-4B46-BD03-C30B163764C8}"/>
              </a:ext>
            </a:extLst>
          </p:cNvPr>
          <p:cNvGrpSpPr/>
          <p:nvPr/>
        </p:nvGrpSpPr>
        <p:grpSpPr>
          <a:xfrm>
            <a:off x="9165200" y="1890191"/>
            <a:ext cx="1766297" cy="1175847"/>
            <a:chOff x="2239963" y="1185863"/>
            <a:chExt cx="2243137" cy="1493285"/>
          </a:xfrm>
        </p:grpSpPr>
        <p:pic>
          <p:nvPicPr>
            <p:cNvPr id="27" name="Graphic 7">
              <a:extLst>
                <a:ext uri="{FF2B5EF4-FFF2-40B4-BE49-F238E27FC236}">
                  <a16:creationId xmlns:a16="http://schemas.microsoft.com/office/drawing/2014/main" id="{2C3AA927-76F9-45AD-877B-EFD38F1C0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263" y="1185863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AF64FA94-0568-4EFB-849F-80F602259D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9963" y="1946275"/>
              <a:ext cx="2243137" cy="73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Amazon </a:t>
              </a:r>
              <a:b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</a:br>
              <a:r>
                <a:rPr lang="en-US" altLang="en-US" sz="1575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Aurora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8C89BA-6042-4F03-B44B-A678617EF870}"/>
              </a:ext>
            </a:extLst>
          </p:cNvPr>
          <p:cNvGrpSpPr/>
          <p:nvPr/>
        </p:nvGrpSpPr>
        <p:grpSpPr>
          <a:xfrm>
            <a:off x="9150824" y="3645128"/>
            <a:ext cx="1795048" cy="1177097"/>
            <a:chOff x="6786563" y="1184275"/>
            <a:chExt cx="2279650" cy="1494873"/>
          </a:xfrm>
        </p:grpSpPr>
        <p:pic>
          <p:nvPicPr>
            <p:cNvPr id="30" name="Graphic 23">
              <a:extLst>
                <a:ext uri="{FF2B5EF4-FFF2-40B4-BE49-F238E27FC236}">
                  <a16:creationId xmlns:a16="http://schemas.microsoft.com/office/drawing/2014/main" id="{02C85AF5-C212-476C-BDCD-1A46C28B2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4275" y="118427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FB8D1176-5147-4DA0-AD8C-E3C47AA63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6563" y="1946275"/>
              <a:ext cx="2279650" cy="73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575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Amazon DynamoDB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5B929E-1588-4E1C-AC49-3DC9DD12889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776087" y="3046362"/>
            <a:ext cx="1662957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C946FE-8445-4E29-8A5E-8C5D73202582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4039060" y="3046362"/>
            <a:ext cx="1429491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3B2ABC-9635-4031-9CC4-BDB4C44244CC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6068566" y="3046362"/>
            <a:ext cx="1458241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3C6AE1-16B3-41BD-B159-D285A6EC0104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8126824" y="2190199"/>
            <a:ext cx="1628392" cy="856163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B6BA5E-7AB7-4832-B385-630771172DB6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8126824" y="3046362"/>
            <a:ext cx="1612766" cy="89877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2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79FEC-27D4-E76C-1A39-D3E8E43926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4827" y="1178386"/>
            <a:ext cx="9890696" cy="41234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dirty="0"/>
              <a:t>发布于</a:t>
            </a:r>
            <a:r>
              <a:rPr kumimoji="1" lang="en-US" altLang="zh-CN" dirty="0"/>
              <a:t>: </a:t>
            </a:r>
            <a:r>
              <a:rPr kumimoji="1" lang="en" altLang="zh-CN" dirty="0"/>
              <a:t>Apr 13, 2022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kumimoji="1" lang="en" altLang="zh-CN" dirty="0"/>
              <a:t>AWS </a:t>
            </a:r>
            <a:r>
              <a:rPr kumimoji="1" lang="en" altLang="zh-CN" dirty="0" err="1"/>
              <a:t>Fargate</a:t>
            </a:r>
            <a:r>
              <a:rPr kumimoji="1" lang="en" altLang="zh-CN" dirty="0"/>
              <a:t> </a:t>
            </a:r>
            <a:r>
              <a:rPr kumimoji="1" lang="zh-CN" altLang="en-US" dirty="0"/>
              <a:t>是 </a:t>
            </a:r>
            <a:r>
              <a:rPr kumimoji="1" lang="en" altLang="zh-CN" dirty="0"/>
              <a:t>Amazon Elastic Container Service</a:t>
            </a:r>
            <a:r>
              <a:rPr kumimoji="1" lang="zh-CN" altLang="en" dirty="0"/>
              <a:t>（</a:t>
            </a:r>
            <a:r>
              <a:rPr kumimoji="1" lang="en" altLang="zh-CN" dirty="0"/>
              <a:t>ECS</a:t>
            </a:r>
            <a:r>
              <a:rPr kumimoji="1" lang="zh-CN" altLang="en" dirty="0"/>
              <a:t>）</a:t>
            </a:r>
            <a:r>
              <a:rPr kumimoji="1" lang="zh-CN" altLang="en-US" dirty="0"/>
              <a:t>和 </a:t>
            </a:r>
            <a:r>
              <a:rPr kumimoji="1" lang="en" altLang="zh-CN" dirty="0"/>
              <a:t>Amazon Elastic Kubernetes Service</a:t>
            </a:r>
            <a:r>
              <a:rPr kumimoji="1" lang="zh-CN" altLang="en" dirty="0"/>
              <a:t>（</a:t>
            </a:r>
            <a:r>
              <a:rPr kumimoji="1" lang="en" altLang="zh-CN" dirty="0"/>
              <a:t>EKS</a:t>
            </a:r>
            <a:r>
              <a:rPr kumimoji="1" lang="zh-CN" altLang="en" dirty="0"/>
              <a:t>）</a:t>
            </a:r>
            <a:r>
              <a:rPr kumimoji="1" lang="zh-CN" altLang="en-US" dirty="0"/>
              <a:t>的无服务器计算引擎，现在支持客户更快地扩展应用程序，从而提高性能并缩短等待时间。在过去的一年里，我们进行了多项改进，将</a:t>
            </a:r>
            <a:r>
              <a:rPr kumimoji="1" lang="zh-CN" altLang="en-US" dirty="0">
                <a:solidFill>
                  <a:srgbClr val="00B050"/>
                </a:solidFill>
              </a:rPr>
              <a:t>扩展应用程序的速度提高了 </a:t>
            </a:r>
            <a:r>
              <a:rPr kumimoji="1" lang="en-US" altLang="zh-CN" dirty="0">
                <a:solidFill>
                  <a:srgbClr val="00B050"/>
                </a:solidFill>
              </a:rPr>
              <a:t>16 </a:t>
            </a:r>
            <a:r>
              <a:rPr kumimoji="1" lang="zh-CN" altLang="en-US" dirty="0">
                <a:solidFill>
                  <a:srgbClr val="00B050"/>
                </a:solidFill>
              </a:rPr>
              <a:t>倍</a:t>
            </a:r>
            <a:r>
              <a:rPr kumimoji="1" lang="zh-CN" altLang="en-US" dirty="0"/>
              <a:t>，能够更轻松地在 </a:t>
            </a:r>
            <a:r>
              <a:rPr kumimoji="1" lang="en" altLang="zh-CN" dirty="0" err="1"/>
              <a:t>Fargate</a:t>
            </a:r>
            <a:r>
              <a:rPr kumimoji="1" lang="en" altLang="zh-CN" dirty="0"/>
              <a:t> </a:t>
            </a:r>
            <a:r>
              <a:rPr kumimoji="1" lang="zh-CN" altLang="en-US" dirty="0"/>
              <a:t>上更大规模地构建和运行应用程序。</a:t>
            </a:r>
            <a:endParaRPr kumimoji="1" lang="en-US" altLang="zh-CN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kumimoji="1" lang="zh-CN" altLang="en-US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dirty="0"/>
              <a:t>当使用 </a:t>
            </a:r>
            <a:r>
              <a:rPr kumimoji="1" lang="en" altLang="zh-CN" dirty="0"/>
              <a:t>Amazon ECS </a:t>
            </a:r>
            <a:r>
              <a:rPr kumimoji="1" lang="zh-CN" altLang="en-US" dirty="0"/>
              <a:t>服务调度器运行 </a:t>
            </a:r>
            <a:r>
              <a:rPr kumimoji="1" lang="en" altLang="zh-CN" dirty="0"/>
              <a:t>Web </a:t>
            </a:r>
            <a:r>
              <a:rPr kumimoji="1" lang="zh-CN" altLang="en-US" dirty="0"/>
              <a:t>和其他长时间运行的应用程序时，</a:t>
            </a:r>
            <a:r>
              <a:rPr kumimoji="1" lang="zh-CN" altLang="en-US" dirty="0">
                <a:solidFill>
                  <a:srgbClr val="00B050"/>
                </a:solidFill>
              </a:rPr>
              <a:t>每项服务一分钟内可以启动多达 </a:t>
            </a:r>
            <a:r>
              <a:rPr kumimoji="1" lang="en-US" altLang="zh-CN" dirty="0">
                <a:solidFill>
                  <a:srgbClr val="00B050"/>
                </a:solidFill>
              </a:rPr>
              <a:t>500 </a:t>
            </a:r>
            <a:r>
              <a:rPr kumimoji="1" lang="zh-CN" altLang="en-US" dirty="0">
                <a:solidFill>
                  <a:srgbClr val="00B050"/>
                </a:solidFill>
              </a:rPr>
              <a:t>个任务，比去年快了 </a:t>
            </a:r>
            <a:r>
              <a:rPr kumimoji="1" lang="en-US" altLang="zh-CN" dirty="0">
                <a:solidFill>
                  <a:srgbClr val="00B050"/>
                </a:solidFill>
              </a:rPr>
              <a:t>16 </a:t>
            </a:r>
            <a:r>
              <a:rPr kumimoji="1" lang="zh-CN" altLang="en-US" dirty="0">
                <a:solidFill>
                  <a:srgbClr val="00B050"/>
                </a:solidFill>
              </a:rPr>
              <a:t>倍</a:t>
            </a:r>
            <a:r>
              <a:rPr kumimoji="1" lang="zh-CN" altLang="en-US" dirty="0"/>
              <a:t>。以前，要将一个应用程序在稳定状态下扩展到 </a:t>
            </a:r>
            <a:r>
              <a:rPr kumimoji="1" lang="en-US" altLang="zh-CN" dirty="0"/>
              <a:t>500 </a:t>
            </a:r>
            <a:r>
              <a:rPr kumimoji="1" lang="zh-CN" altLang="en-US" dirty="0"/>
              <a:t>个任务，</a:t>
            </a:r>
            <a:r>
              <a:rPr kumimoji="1" lang="zh-CN" altLang="en-US" dirty="0">
                <a:solidFill>
                  <a:srgbClr val="00B050"/>
                </a:solidFill>
              </a:rPr>
              <a:t>需要等待近 </a:t>
            </a:r>
            <a:r>
              <a:rPr kumimoji="1" lang="en-US" altLang="zh-CN" dirty="0">
                <a:solidFill>
                  <a:srgbClr val="00B050"/>
                </a:solidFill>
              </a:rPr>
              <a:t>15 </a:t>
            </a:r>
            <a:r>
              <a:rPr kumimoji="1" lang="zh-CN" altLang="en-US" dirty="0">
                <a:solidFill>
                  <a:srgbClr val="00B050"/>
                </a:solidFill>
              </a:rPr>
              <a:t>分钟的时间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kumimoji="1" lang="en-US" altLang="zh-CN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dirty="0"/>
              <a:t>当使用 </a:t>
            </a:r>
            <a:r>
              <a:rPr kumimoji="1" lang="en" altLang="zh-CN" dirty="0"/>
              <a:t>ECS </a:t>
            </a:r>
            <a:r>
              <a:rPr kumimoji="1" lang="en" altLang="zh-CN" dirty="0" err="1"/>
              <a:t>RunTask</a:t>
            </a:r>
            <a:r>
              <a:rPr kumimoji="1" lang="en" altLang="zh-CN" dirty="0"/>
              <a:t> API </a:t>
            </a:r>
            <a:r>
              <a:rPr kumimoji="1" lang="zh-CN" altLang="en-US" dirty="0"/>
              <a:t>运行一次性批处理作业或周期性批处理作业时，</a:t>
            </a:r>
            <a:r>
              <a:rPr kumimoji="1" lang="en" altLang="zh-CN" dirty="0" err="1"/>
              <a:t>Fargate</a:t>
            </a:r>
            <a:r>
              <a:rPr kumimoji="1" lang="en" altLang="zh-CN" dirty="0"/>
              <a:t> </a:t>
            </a:r>
            <a:r>
              <a:rPr kumimoji="1" lang="zh-CN" altLang="en-US" dirty="0"/>
              <a:t>现在支持客户账户突增多达 </a:t>
            </a:r>
            <a:r>
              <a:rPr kumimoji="1" lang="en-US" altLang="zh-CN" dirty="0"/>
              <a:t>100 </a:t>
            </a:r>
            <a:r>
              <a:rPr kumimoji="1" lang="zh-CN" altLang="en-US" dirty="0"/>
              <a:t>个按需或 </a:t>
            </a:r>
            <a:r>
              <a:rPr kumimoji="1" lang="en" altLang="zh-CN" dirty="0"/>
              <a:t>Spot </a:t>
            </a:r>
            <a:r>
              <a:rPr kumimoji="1" lang="zh-CN" altLang="en-US" dirty="0"/>
              <a:t>任务，</a:t>
            </a:r>
            <a:r>
              <a:rPr kumimoji="1" lang="zh-CN" altLang="en-US" dirty="0">
                <a:solidFill>
                  <a:srgbClr val="00B050"/>
                </a:solidFill>
              </a:rPr>
              <a:t>持续任务启动速率为每秒 </a:t>
            </a:r>
            <a:r>
              <a:rPr kumimoji="1" lang="en-US" altLang="zh-CN" dirty="0">
                <a:solidFill>
                  <a:srgbClr val="00B050"/>
                </a:solidFill>
              </a:rPr>
              <a:t>20 </a:t>
            </a:r>
            <a:r>
              <a:rPr kumimoji="1" lang="zh-CN" altLang="en-US" dirty="0">
                <a:solidFill>
                  <a:srgbClr val="00B050"/>
                </a:solidFill>
              </a:rPr>
              <a:t>个任务，比去年快了 </a:t>
            </a:r>
            <a:r>
              <a:rPr kumimoji="1" lang="en-US" altLang="zh-CN" dirty="0">
                <a:solidFill>
                  <a:srgbClr val="00B050"/>
                </a:solidFill>
              </a:rPr>
              <a:t>20 </a:t>
            </a:r>
            <a:r>
              <a:rPr kumimoji="1" lang="zh-CN" altLang="en-US" dirty="0">
                <a:solidFill>
                  <a:srgbClr val="00B050"/>
                </a:solidFill>
              </a:rPr>
              <a:t>倍</a:t>
            </a:r>
            <a:r>
              <a:rPr kumimoji="1" lang="zh-CN" altLang="en-US" dirty="0"/>
              <a:t>。例如，</a:t>
            </a:r>
            <a:r>
              <a:rPr kumimoji="1" lang="zh-CN" altLang="en-US" dirty="0">
                <a:solidFill>
                  <a:srgbClr val="00B050"/>
                </a:solidFill>
              </a:rPr>
              <a:t>如果运行包含 </a:t>
            </a:r>
            <a:r>
              <a:rPr kumimoji="1" lang="en-US" altLang="zh-CN" dirty="0">
                <a:solidFill>
                  <a:srgbClr val="00B050"/>
                </a:solidFill>
              </a:rPr>
              <a:t>1,200 </a:t>
            </a:r>
            <a:r>
              <a:rPr kumimoji="1" lang="zh-CN" altLang="en-US" dirty="0">
                <a:solidFill>
                  <a:srgbClr val="00B050"/>
                </a:solidFill>
              </a:rPr>
              <a:t>个按需任务的批处理作业，现在可以在一分钟内启动作业，而以前需要大约 </a:t>
            </a:r>
            <a:r>
              <a:rPr kumimoji="1" lang="en-US" altLang="zh-CN" dirty="0">
                <a:solidFill>
                  <a:srgbClr val="00B050"/>
                </a:solidFill>
              </a:rPr>
              <a:t>20 </a:t>
            </a:r>
            <a:r>
              <a:rPr kumimoji="1" lang="zh-CN" altLang="en-US" dirty="0">
                <a:solidFill>
                  <a:srgbClr val="00B050"/>
                </a:solidFill>
              </a:rPr>
              <a:t>分钟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kumimoji="1" lang="en-US" altLang="zh-CN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dirty="0"/>
              <a:t>同样，现在，</a:t>
            </a:r>
            <a:r>
              <a:rPr kumimoji="1" lang="zh-CN" altLang="en-US" dirty="0">
                <a:solidFill>
                  <a:srgbClr val="00B050"/>
                </a:solidFill>
              </a:rPr>
              <a:t>当使用版本注释中提到的平台版本时，</a:t>
            </a:r>
            <a:r>
              <a:rPr kumimoji="1" lang="en" altLang="zh-CN" dirty="0">
                <a:solidFill>
                  <a:srgbClr val="00B050"/>
                </a:solidFill>
              </a:rPr>
              <a:t>EKS </a:t>
            </a:r>
            <a:r>
              <a:rPr kumimoji="1" lang="en" altLang="zh-CN" dirty="0" err="1">
                <a:solidFill>
                  <a:srgbClr val="00B050"/>
                </a:solidFill>
              </a:rPr>
              <a:t>Fargate</a:t>
            </a:r>
            <a:r>
              <a:rPr kumimoji="1" lang="en" altLang="zh-CN" dirty="0">
                <a:solidFill>
                  <a:srgbClr val="00B050"/>
                </a:solidFill>
              </a:rPr>
              <a:t> </a:t>
            </a:r>
            <a:r>
              <a:rPr kumimoji="1" lang="zh-CN" altLang="en-US" dirty="0">
                <a:solidFill>
                  <a:srgbClr val="00B050"/>
                </a:solidFill>
              </a:rPr>
              <a:t>客户会发现扩展速度提高了 </a:t>
            </a:r>
            <a:r>
              <a:rPr kumimoji="1" lang="en-US" altLang="zh-CN" dirty="0">
                <a:solidFill>
                  <a:srgbClr val="00B050"/>
                </a:solidFill>
              </a:rPr>
              <a:t>20 </a:t>
            </a:r>
            <a:r>
              <a:rPr kumimoji="1" lang="zh-CN" altLang="en-US" dirty="0">
                <a:solidFill>
                  <a:srgbClr val="00B050"/>
                </a:solidFill>
              </a:rPr>
              <a:t>倍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kumimoji="1" lang="zh-CN" altLang="en-US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dirty="0"/>
              <a:t>要了解有关 </a:t>
            </a:r>
            <a:r>
              <a:rPr kumimoji="1" lang="en" altLang="zh-CN" dirty="0" err="1"/>
              <a:t>Fargate</a:t>
            </a:r>
            <a:r>
              <a:rPr kumimoji="1" lang="en" altLang="zh-CN" dirty="0"/>
              <a:t> </a:t>
            </a:r>
            <a:r>
              <a:rPr kumimoji="1" lang="zh-CN" altLang="en-US" dirty="0"/>
              <a:t>扩展改进和现实世界中扩展注意事项的更多信息，请参阅这篇博客文章。这些改进将反映在已推出 </a:t>
            </a:r>
            <a:r>
              <a:rPr kumimoji="1" lang="en" altLang="zh-CN" dirty="0" err="1"/>
              <a:t>Fargate</a:t>
            </a:r>
            <a:r>
              <a:rPr kumimoji="1" lang="en" altLang="zh-CN" dirty="0"/>
              <a:t> </a:t>
            </a:r>
            <a:r>
              <a:rPr kumimoji="1" lang="zh-CN" altLang="en-US" dirty="0"/>
              <a:t>的所有区域中，您无需进行任何额外操作。有关 </a:t>
            </a:r>
            <a:r>
              <a:rPr kumimoji="1" lang="en" altLang="zh-CN" dirty="0" err="1"/>
              <a:t>Fargate</a:t>
            </a:r>
            <a:r>
              <a:rPr kumimoji="1" lang="en" altLang="zh-CN" dirty="0"/>
              <a:t> </a:t>
            </a:r>
            <a:r>
              <a:rPr kumimoji="1" lang="zh-CN" altLang="en-US" dirty="0"/>
              <a:t>节流限制的更多详细信息，请访问我们的文档页面。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202EBC-7F37-8E04-C26F-FC24A34CC03D}"/>
              </a:ext>
            </a:extLst>
          </p:cNvPr>
          <p:cNvSpPr/>
          <p:nvPr/>
        </p:nvSpPr>
        <p:spPr>
          <a:xfrm>
            <a:off x="644827" y="5153830"/>
            <a:ext cx="7686507" cy="29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23">
                <a:solidFill>
                  <a:srgbClr val="D9D9D9"/>
                </a:solidFill>
              </a:rPr>
              <a:t>https://aws.amazon.com/cn/about-aws/whats-new/2022/04/aws-fargate-delivers-scaling-applications/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FA735BE-0EE2-357D-1FB0-520A1494247B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lang="en" altLang="zh-CN" sz="2800" dirty="0"/>
              <a:t>AWS </a:t>
            </a:r>
            <a:r>
              <a:rPr lang="en" altLang="zh-CN" sz="2800" dirty="0" err="1"/>
              <a:t>Fargate</a:t>
            </a:r>
            <a:r>
              <a:rPr lang="en" altLang="zh-CN" sz="2800" dirty="0"/>
              <a:t> </a:t>
            </a:r>
            <a:r>
              <a:rPr lang="zh-CN" altLang="en-US" sz="2800" dirty="0"/>
              <a:t>现在可加快应用程序的扩展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567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330EEE-2E76-B3DE-220F-18887346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" y="641667"/>
            <a:ext cx="11326749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EF5FD-F5E3-5E4E-0194-CF5DDD512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Firecracker:</a:t>
            </a:r>
            <a:r>
              <a:rPr kumimoji="1" lang="zh-CN" altLang="en-US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0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AWS</a:t>
            </a:r>
            <a:r>
              <a:rPr lang="zh-CN" altLang="en-US" sz="30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开源的轻量级虚拟化运行环境</a:t>
            </a:r>
            <a:endParaRPr kumimoji="1" lang="zh-CN" altLang="en-US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60BED3-A3C6-6434-D7D3-C37D498A6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058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4E9E35-F112-CA42-947C-C1FA460C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587"/>
            <a:ext cx="11518900" cy="6477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7900E7-E25B-994E-A069-D8ABF388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6" y="390869"/>
            <a:ext cx="2044700" cy="60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CCBBEE-8B0B-5946-AA47-38C51FDE2C64}"/>
              </a:ext>
            </a:extLst>
          </p:cNvPr>
          <p:cNvSpPr txBox="1"/>
          <p:nvPr/>
        </p:nvSpPr>
        <p:spPr>
          <a:xfrm>
            <a:off x="0" y="2435087"/>
            <a:ext cx="11520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THANKS</a:t>
            </a:r>
            <a:endParaRPr kumimoji="1" lang="zh-CN" altLang="en-US" sz="6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24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642D64E-DCF1-8F4E-8DD6-3F1F2457A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28" y="1556419"/>
            <a:ext cx="10467210" cy="4594351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开源虚拟化技术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microVM</a:t>
            </a:r>
            <a:r>
              <a:rPr lang="zh-CN" altLang="en-US" sz="2000" dirty="0"/>
              <a:t>，</a:t>
            </a:r>
            <a:r>
              <a:rPr lang="en-US" altLang="zh-CN" sz="2000" dirty="0"/>
              <a:t> 2018</a:t>
            </a:r>
            <a:r>
              <a:rPr lang="zh-CN" altLang="en-US" sz="2000" dirty="0"/>
              <a:t>年开源，目前已有</a:t>
            </a:r>
            <a:r>
              <a:rPr lang="en-US" altLang="zh-CN" sz="2000" dirty="0"/>
              <a:t>19.3K</a:t>
            </a:r>
            <a:r>
              <a:rPr lang="zh-CN" altLang="en-US" sz="2000" dirty="0"/>
              <a:t> </a:t>
            </a:r>
            <a:r>
              <a:rPr lang="en-US" altLang="zh-CN" sz="2000" dirty="0"/>
              <a:t>Star)</a:t>
            </a:r>
          </a:p>
          <a:p>
            <a:endParaRPr lang="en-US" altLang="zh-CN" sz="2000" dirty="0"/>
          </a:p>
          <a:p>
            <a:r>
              <a:rPr lang="zh-CN" altLang="en-US" sz="2000" dirty="0"/>
              <a:t>传统虚拟机的安全与隔离</a:t>
            </a:r>
          </a:p>
          <a:p>
            <a:endParaRPr lang="zh-CN" altLang="en-US" sz="2000" dirty="0"/>
          </a:p>
          <a:p>
            <a:r>
              <a:rPr lang="zh-CN" altLang="en-US" sz="2000" dirty="0"/>
              <a:t>容器的速度和密度</a:t>
            </a:r>
          </a:p>
          <a:p>
            <a:endParaRPr lang="zh-CN" altLang="en-US" sz="2000" dirty="0"/>
          </a:p>
          <a:p>
            <a:r>
              <a:rPr lang="zh-CN" altLang="en-US" sz="2000" dirty="0"/>
              <a:t>低资源开销</a:t>
            </a:r>
          </a:p>
          <a:p>
            <a:endParaRPr lang="zh-CN" altLang="en-US" sz="2000" dirty="0"/>
          </a:p>
          <a:p>
            <a:r>
              <a:rPr lang="zh-CN" altLang="en-US" sz="2000" dirty="0"/>
              <a:t>由亚马逊开发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什么是</a:t>
            </a:r>
            <a:r>
              <a:rPr kumimoji="1" lang="en-US" altLang="zh-CN" sz="2800" dirty="0"/>
              <a:t>Firecracker</a:t>
            </a:r>
            <a:endParaRPr kumimoji="1" lang="zh-CN" altLang="en-US" sz="2800" dirty="0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B408EF1-0F43-4029-E0A4-52C8EA9E405D}"/>
              </a:ext>
            </a:extLst>
          </p:cNvPr>
          <p:cNvCxnSpPr/>
          <p:nvPr/>
        </p:nvCxnSpPr>
        <p:spPr>
          <a:xfrm>
            <a:off x="742278" y="1914861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4516CD9-3CBC-53EB-B1A9-9A5FD2169E04}"/>
              </a:ext>
            </a:extLst>
          </p:cNvPr>
          <p:cNvCxnSpPr/>
          <p:nvPr/>
        </p:nvCxnSpPr>
        <p:spPr>
          <a:xfrm>
            <a:off x="742278" y="2712720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F30E849-963C-2BBC-64F0-8478914F38C6}"/>
              </a:ext>
            </a:extLst>
          </p:cNvPr>
          <p:cNvCxnSpPr/>
          <p:nvPr/>
        </p:nvCxnSpPr>
        <p:spPr>
          <a:xfrm>
            <a:off x="742278" y="3510578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0E49870-5C9E-D174-B343-A1C015083B4F}"/>
              </a:ext>
            </a:extLst>
          </p:cNvPr>
          <p:cNvCxnSpPr/>
          <p:nvPr/>
        </p:nvCxnSpPr>
        <p:spPr>
          <a:xfrm>
            <a:off x="742278" y="4268095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CE44990-48A6-9209-1920-DEAA79433989}"/>
              </a:ext>
            </a:extLst>
          </p:cNvPr>
          <p:cNvCxnSpPr/>
          <p:nvPr/>
        </p:nvCxnSpPr>
        <p:spPr>
          <a:xfrm>
            <a:off x="742278" y="5065954"/>
            <a:ext cx="79283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7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zh-CN" altLang="en-US" sz="2800" dirty="0"/>
              <a:t>无服务器计算需要什么样的运行时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DFBEB34-8D15-F620-2E12-0A751745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9" y="1482986"/>
            <a:ext cx="11075670" cy="41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9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Firecracker</a:t>
            </a:r>
            <a:r>
              <a:rPr kumimoji="1" lang="zh-CN" altLang="en-US" sz="2800" dirty="0"/>
              <a:t>带来的收益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FEB7D9-311F-EADC-E96F-CF01AE9D1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45" y="2408237"/>
            <a:ext cx="1701800" cy="1676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2C690F-BF56-AA2C-F6C3-F122E28D2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044" y="2401887"/>
            <a:ext cx="2438400" cy="1689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A6E530-6329-0D99-AD77-9D3887BE4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843" y="2427287"/>
            <a:ext cx="1866900" cy="1625600"/>
          </a:xfrm>
          <a:prstGeom prst="rect">
            <a:avLst/>
          </a:prstGeom>
        </p:spPr>
      </p:pic>
      <p:sp>
        <p:nvSpPr>
          <p:cNvPr id="14" name="TextBox 169">
            <a:extLst>
              <a:ext uri="{FF2B5EF4-FFF2-40B4-BE49-F238E27FC236}">
                <a16:creationId xmlns:a16="http://schemas.microsoft.com/office/drawing/2014/main" id="{C49B75F2-A440-EEBF-E407-77E0F96BE9DE}"/>
              </a:ext>
            </a:extLst>
          </p:cNvPr>
          <p:cNvSpPr txBox="1"/>
          <p:nvPr/>
        </p:nvSpPr>
        <p:spPr>
          <a:xfrm>
            <a:off x="2030890" y="4144775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zh-CN" altLang="en-US" sz="133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</a:t>
            </a:r>
            <a:endParaRPr lang="en-US" altLang="zh-CN" sz="133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69">
            <a:extLst>
              <a:ext uri="{FF2B5EF4-FFF2-40B4-BE49-F238E27FC236}">
                <a16:creationId xmlns:a16="http://schemas.microsoft.com/office/drawing/2014/main" id="{736E11CB-C307-E283-DC44-120512BC666C}"/>
              </a:ext>
            </a:extLst>
          </p:cNvPr>
          <p:cNvSpPr txBox="1"/>
          <p:nvPr/>
        </p:nvSpPr>
        <p:spPr>
          <a:xfrm>
            <a:off x="5443056" y="4144775"/>
            <a:ext cx="87075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zh-CN" altLang="en-US" sz="133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启动时间</a:t>
            </a:r>
            <a:endParaRPr lang="en-US" altLang="zh-CN" sz="133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69">
            <a:extLst>
              <a:ext uri="{FF2B5EF4-FFF2-40B4-BE49-F238E27FC236}">
                <a16:creationId xmlns:a16="http://schemas.microsoft.com/office/drawing/2014/main" id="{C8C9D8E8-180A-BD5D-6EE2-E83EAC4A9BD6}"/>
              </a:ext>
            </a:extLst>
          </p:cNvPr>
          <p:cNvSpPr txBox="1"/>
          <p:nvPr/>
        </p:nvSpPr>
        <p:spPr>
          <a:xfrm>
            <a:off x="8958678" y="4144775"/>
            <a:ext cx="69923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zh-CN" altLang="en-US" sz="1333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利用率</a:t>
            </a:r>
            <a:endParaRPr lang="en-US" altLang="zh-CN" sz="1333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A69285-E645-A1C4-C46E-85169BD8E967}"/>
              </a:ext>
            </a:extLst>
          </p:cNvPr>
          <p:cNvSpPr txBox="1">
            <a:spLocks/>
          </p:cNvSpPr>
          <p:nvPr/>
        </p:nvSpPr>
        <p:spPr>
          <a:xfrm>
            <a:off x="644827" y="329405"/>
            <a:ext cx="10467210" cy="5629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chemeClr val="bg1"/>
                </a:solidFill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/>
              <a:t>Firecracker</a:t>
            </a:r>
            <a:r>
              <a:rPr kumimoji="1" lang="zh-CN" altLang="en-US" sz="2800" dirty="0"/>
              <a:t>带来的收益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548F37-7C57-AA52-BC4A-D5D2BB70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96" y="2351087"/>
            <a:ext cx="2260600" cy="177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59AD12F-6E27-BFCC-2350-32007EDF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088" y="2154237"/>
            <a:ext cx="2032000" cy="2171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AD19DD-3A08-BBF9-89EB-1F022EA01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180" y="2224087"/>
            <a:ext cx="2844800" cy="2032000"/>
          </a:xfrm>
          <a:prstGeom prst="rect">
            <a:avLst/>
          </a:prstGeom>
        </p:spPr>
      </p:pic>
      <p:sp>
        <p:nvSpPr>
          <p:cNvPr id="12" name="TextBox 169">
            <a:extLst>
              <a:ext uri="{FF2B5EF4-FFF2-40B4-BE49-F238E27FC236}">
                <a16:creationId xmlns:a16="http://schemas.microsoft.com/office/drawing/2014/main" id="{71FC6D2E-2C7D-D485-D868-C3EC989119E7}"/>
              </a:ext>
            </a:extLst>
          </p:cNvPr>
          <p:cNvSpPr txBox="1"/>
          <p:nvPr/>
        </p:nvSpPr>
        <p:spPr>
          <a:xfrm>
            <a:off x="1236670" y="440194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自始至终的安全性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Box 169">
            <a:extLst>
              <a:ext uri="{FF2B5EF4-FFF2-40B4-BE49-F238E27FC236}">
                <a16:creationId xmlns:a16="http://schemas.microsoft.com/office/drawing/2014/main" id="{2145C369-46EC-578F-2945-6A83609C2E3B}"/>
              </a:ext>
            </a:extLst>
          </p:cNvPr>
          <p:cNvSpPr txBox="1"/>
          <p:nvPr/>
        </p:nvSpPr>
        <p:spPr>
          <a:xfrm>
            <a:off x="1395368" y="4794284"/>
            <a:ext cx="146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KVM</a:t>
            </a: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的虚拟化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69">
            <a:extLst>
              <a:ext uri="{FF2B5EF4-FFF2-40B4-BE49-F238E27FC236}">
                <a16:creationId xmlns:a16="http://schemas.microsoft.com/office/drawing/2014/main" id="{CF6560C0-5353-4F6F-BE68-66A9BCE9A0A9}"/>
              </a:ext>
            </a:extLst>
          </p:cNvPr>
          <p:cNvSpPr txBox="1"/>
          <p:nvPr/>
        </p:nvSpPr>
        <p:spPr>
          <a:xfrm>
            <a:off x="4420241" y="4401942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设计之初就考虑启动速度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Box 169">
            <a:extLst>
              <a:ext uri="{FF2B5EF4-FFF2-40B4-BE49-F238E27FC236}">
                <a16:creationId xmlns:a16="http://schemas.microsoft.com/office/drawing/2014/main" id="{71B83221-6BF5-E401-7636-6C311A902C67}"/>
              </a:ext>
            </a:extLst>
          </p:cNvPr>
          <p:cNvSpPr txBox="1"/>
          <p:nvPr/>
        </p:nvSpPr>
        <p:spPr>
          <a:xfrm>
            <a:off x="4574231" y="4794284"/>
            <a:ext cx="237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小于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125ms 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kumimoji="1"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MircroVM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启动速度，每秒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150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台的启动能力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69">
            <a:extLst>
              <a:ext uri="{FF2B5EF4-FFF2-40B4-BE49-F238E27FC236}">
                <a16:creationId xmlns:a16="http://schemas.microsoft.com/office/drawing/2014/main" id="{5F352DBB-F352-D656-B42A-BA9918BF63C2}"/>
              </a:ext>
            </a:extLst>
          </p:cNvPr>
          <p:cNvSpPr txBox="1"/>
          <p:nvPr/>
        </p:nvSpPr>
        <p:spPr>
          <a:xfrm>
            <a:off x="8423107" y="4401942"/>
            <a:ext cx="2050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高可扩展性和高效率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169">
            <a:extLst>
              <a:ext uri="{FF2B5EF4-FFF2-40B4-BE49-F238E27FC236}">
                <a16:creationId xmlns:a16="http://schemas.microsoft.com/office/drawing/2014/main" id="{CCF78C86-52A1-F39C-557F-FC66D16124D8}"/>
              </a:ext>
            </a:extLst>
          </p:cNvPr>
          <p:cNvSpPr txBox="1"/>
          <p:nvPr/>
        </p:nvSpPr>
        <p:spPr>
          <a:xfrm>
            <a:off x="8604109" y="4794284"/>
            <a:ext cx="1688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404">
              <a:spcBef>
                <a:spcPts val="500"/>
              </a:spcBef>
              <a:defRPr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小于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5MiB 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的内存开销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9225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1670</TotalTime>
  <Words>2373</Words>
  <Application>Microsoft Macintosh PowerPoint</Application>
  <PresentationFormat>自定义</PresentationFormat>
  <Paragraphs>476</Paragraphs>
  <Slides>50</Slides>
  <Notes>41</Notes>
  <HiddenSlides>2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-apple-system</vt:lpstr>
      <vt:lpstr>等线</vt:lpstr>
      <vt:lpstr>Microsoft YaHei</vt:lpstr>
      <vt:lpstr>Amazon Ember</vt:lpstr>
      <vt:lpstr>Amazon Ember Regular</vt:lpstr>
      <vt:lpstr>Microsoft YaHei Semibold</vt:lpstr>
      <vt:lpstr>Arial</vt:lpstr>
      <vt:lpstr>Calibri</vt:lpstr>
      <vt:lpstr>Lucida Console</vt:lpstr>
      <vt:lpstr>Roboto</vt:lpstr>
      <vt:lpstr>Wingdings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Firecracker: AWS开源的轻量级虚拟化运行环境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Lambda: 运行代码而无需预制或管理服务器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Fargate: 用于ECS和EKS的无服务器容器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v11643</dc:creator>
  <cp:lastModifiedBy>Microsoft Office User</cp:lastModifiedBy>
  <cp:revision>135</cp:revision>
  <dcterms:created xsi:type="dcterms:W3CDTF">2022-03-09T03:23:50Z</dcterms:created>
  <dcterms:modified xsi:type="dcterms:W3CDTF">2022-09-19T23:21:27Z</dcterms:modified>
</cp:coreProperties>
</file>